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7" r:id="rId3"/>
    <p:sldId id="27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9" r:id="rId25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  <a:srgbClr val="336699"/>
    <a:srgbClr val="0066CC"/>
    <a:srgbClr val="046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780154-F0ED-4543-A42F-6919AAEA9919}" v="2" dt="2026-01-25T17:47:13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39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 Robertson" userId="163440ac97ccc4f1" providerId="LiveId" clId="{4D103B14-0678-41D1-9C39-085A2B008972}"/>
    <pc:docChg chg="modSld">
      <pc:chgData name="Meg Robertson" userId="163440ac97ccc4f1" providerId="LiveId" clId="{4D103B14-0678-41D1-9C39-085A2B008972}" dt="2026-01-25T17:47:13.066" v="3"/>
      <pc:docMkLst>
        <pc:docMk/>
      </pc:docMkLst>
      <pc:sldChg chg="modSp mod">
        <pc:chgData name="Meg Robertson" userId="163440ac97ccc4f1" providerId="LiveId" clId="{4D103B14-0678-41D1-9C39-085A2B008972}" dt="2026-01-25T17:38:39.828" v="1" actId="207"/>
        <pc:sldMkLst>
          <pc:docMk/>
          <pc:sldMk cId="0" sldId="256"/>
        </pc:sldMkLst>
        <pc:spChg chg="mod">
          <ac:chgData name="Meg Robertson" userId="163440ac97ccc4f1" providerId="LiveId" clId="{4D103B14-0678-41D1-9C39-085A2B008972}" dt="2026-01-25T17:38:39.828" v="1" actId="207"/>
          <ac:spMkLst>
            <pc:docMk/>
            <pc:sldMk cId="0" sldId="256"/>
            <ac:spMk id="6" creationId="{00000000-0000-0000-0000-000000000000}"/>
          </ac:spMkLst>
        </pc:spChg>
      </pc:sldChg>
      <pc:sldChg chg="modAnim">
        <pc:chgData name="Meg Robertson" userId="163440ac97ccc4f1" providerId="LiveId" clId="{4D103B14-0678-41D1-9C39-085A2B008972}" dt="2026-01-25T17:46:15.676" v="2"/>
        <pc:sldMkLst>
          <pc:docMk/>
          <pc:sldMk cId="1082234438" sldId="277"/>
        </pc:sldMkLst>
      </pc:sldChg>
      <pc:sldChg chg="modAnim">
        <pc:chgData name="Meg Robertson" userId="163440ac97ccc4f1" providerId="LiveId" clId="{4D103B14-0678-41D1-9C39-085A2B008972}" dt="2026-01-25T17:47:13.066" v="3"/>
        <pc:sldMkLst>
          <pc:docMk/>
          <pc:sldMk cId="2910147889" sldId="278"/>
        </pc:sldMkLst>
      </pc:sldChg>
      <pc:sldChg chg="modSp mod">
        <pc:chgData name="Meg Robertson" userId="163440ac97ccc4f1" providerId="LiveId" clId="{4D103B14-0678-41D1-9C39-085A2B008972}" dt="2026-01-25T17:38:31.175" v="0" actId="207"/>
        <pc:sldMkLst>
          <pc:docMk/>
          <pc:sldMk cId="1182898859" sldId="279"/>
        </pc:sldMkLst>
        <pc:spChg chg="mod">
          <ac:chgData name="Meg Robertson" userId="163440ac97ccc4f1" providerId="LiveId" clId="{4D103B14-0678-41D1-9C39-085A2B008972}" dt="2026-01-25T17:38:31.175" v="0" actId="207"/>
          <ac:spMkLst>
            <pc:docMk/>
            <pc:sldMk cId="1182898859" sldId="279"/>
            <ac:spMk id="6" creationId="{2287E760-1BDD-44DE-3CA9-06974CCBDC6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073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Bordin (1979) conceptualized the working alliance as goals, tasks, and bond; widely applied in psychotherapy and supervision contexts. https://www.worksupport.com/documents/proed_relationship.pdf
[/Sources]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Alliance components (goals/tasks/bond) are commonly attributed to Bordin’s working alliance framework and applied to supervision. https://www.worksupport.com/documents/proed_relationship.pdf
[/Sources]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805E8-E95B-3EA3-46AE-2ED8F24F9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8176F5-B911-1DE9-2699-5CE1CF1CA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8E58CD-805B-21D2-650B-760D955C3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6AB4B-6FFC-0053-6D5C-A56DAE93FA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4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Bernard’s Discrimination Model is a widely cited framework describing supervisor roles such as teacher, counselor, and consultant. https://tpcjournal.nbcc.org/the-common-factors-discrimination-model-an-integrated-approach-to-counselor-supervision/
- Supervisors’ gatekeeping and public protection obligations are described in APA clinical supervision guidelines. https://www.apa.org/about/policy/guidelines-supervision.pdf
[/Sources]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Supervisors’ primary duty to protect the public and gatekeeping responsibilities are described in APA clinical supervision guidelines (2018). https://www.apa.org/about/policy/guidelines-supervision.pdf
[/Sources]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APA supervision guidelines recommend clear expectations (often via written contract) and emphasize supervisors’ evaluative and gatekeeping responsibilities. https://www.apa.org/about/policy/guidelines-supervision.pdf
[/Sources]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/>
          <p:cNvSpPr/>
          <p:nvPr/>
        </p:nvSpPr>
        <p:spPr>
          <a:xfrm>
            <a:off x="9481244" y="114300"/>
            <a:ext cx="2606040" cy="2606040"/>
          </a:xfrm>
          <a:prstGeom prst="ellipse">
            <a:avLst/>
          </a:prstGeom>
          <a:solidFill>
            <a:srgbClr val="FFFFFF">
              <a:alpha val="15000"/>
            </a:srgbClr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45720" y="6318315"/>
            <a:ext cx="12161520" cy="502920"/>
          </a:xfrm>
          <a:prstGeom prst="rect">
            <a:avLst/>
          </a:prstGeom>
          <a:solidFill>
            <a:srgbClr val="FFFFFF">
              <a:alpha val="8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77224" y="1409246"/>
            <a:ext cx="106070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ptos" pitchFamily="34" charset="0"/>
                <a:ea typeface="Aptos" pitchFamily="34" charset="-122"/>
                <a:cs typeface="Aptos" pitchFamily="34" charset="-120"/>
              </a:rPr>
              <a:t>Clinical Mental Health Supervision</a:t>
            </a:r>
            <a:endParaRPr lang="en-US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 5"/>
          <p:cNvSpPr/>
          <p:nvPr/>
        </p:nvSpPr>
        <p:spPr>
          <a:xfrm>
            <a:off x="2180681" y="2119705"/>
            <a:ext cx="6268503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Module 1: Foundations of Supervision</a:t>
            </a:r>
            <a:endParaRPr lang="en-US" sz="2600" dirty="0"/>
          </a:p>
        </p:txBody>
      </p:sp>
      <p:sp>
        <p:nvSpPr>
          <p:cNvPr id="8" name="Shape 6"/>
          <p:cNvSpPr/>
          <p:nvPr/>
        </p:nvSpPr>
        <p:spPr>
          <a:xfrm>
            <a:off x="822960" y="2880360"/>
            <a:ext cx="4206240" cy="420624"/>
          </a:xfrm>
          <a:prstGeom prst="roundRect">
            <a:avLst/>
          </a:prstGeom>
          <a:solidFill>
            <a:srgbClr val="1B998B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822960" y="2926080"/>
            <a:ext cx="42062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Roles</a:t>
            </a:r>
            <a:endParaRPr lang="en-US" sz="2400" dirty="0"/>
          </a:p>
        </p:txBody>
      </p:sp>
      <p:sp>
        <p:nvSpPr>
          <p:cNvPr id="10" name="Shape 8"/>
          <p:cNvSpPr/>
          <p:nvPr/>
        </p:nvSpPr>
        <p:spPr>
          <a:xfrm>
            <a:off x="5166360" y="2880360"/>
            <a:ext cx="4206240" cy="420624"/>
          </a:xfrm>
          <a:prstGeom prst="roundRect">
            <a:avLst/>
          </a:prstGeom>
          <a:solidFill>
            <a:srgbClr val="F0B429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5166360" y="2926080"/>
            <a:ext cx="42062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Power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9509760" y="2880360"/>
            <a:ext cx="1856232" cy="420624"/>
          </a:xfrm>
          <a:prstGeom prst="roundRect">
            <a:avLst/>
          </a:prstGeom>
          <a:solidFill>
            <a:srgbClr val="FFFFFF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509760" y="2926080"/>
            <a:ext cx="1856232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Alliance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5314933" y="4579834"/>
            <a:ext cx="6539374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Live session: role-play + structured feedback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1493520" y="6364035"/>
            <a:ext cx="106070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Aptos" pitchFamily="34" charset="0"/>
              </a:rPr>
              <a:t>Dr. Meg Robertson, </a:t>
            </a:r>
            <a:r>
              <a:rPr lang="en-US" sz="1200" dirty="0" err="1">
                <a:solidFill>
                  <a:srgbClr val="FFFFFF"/>
                </a:solidFill>
                <a:latin typeface="Aptos" pitchFamily="34" charset="0"/>
              </a:rPr>
              <a:t>DMin</a:t>
            </a:r>
            <a:r>
              <a:rPr lang="en-US" sz="1200" dirty="0">
                <a:solidFill>
                  <a:srgbClr val="FFFFFF"/>
                </a:solidFill>
                <a:latin typeface="Aptos" pitchFamily="34" charset="0"/>
              </a:rPr>
              <a:t>, LPC, LMHC</a:t>
            </a:r>
            <a:endParaRPr lang="en-US" sz="1200" dirty="0"/>
          </a:p>
        </p:txBody>
      </p:sp>
      <p:sp>
        <p:nvSpPr>
          <p:cNvPr id="3" name="Shape 1"/>
          <p:cNvSpPr/>
          <p:nvPr/>
        </p:nvSpPr>
        <p:spPr>
          <a:xfrm>
            <a:off x="1303020" y="3479292"/>
            <a:ext cx="3246120" cy="3246120"/>
          </a:xfrm>
          <a:prstGeom prst="ellipse">
            <a:avLst/>
          </a:prstGeom>
          <a:solidFill>
            <a:srgbClr val="1B998B">
              <a:alpha val="80000"/>
            </a:srgbClr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2860" y="452628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Power is present (whether named or not)</a:t>
            </a:r>
            <a:endParaRPr lang="en-US" sz="32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1056132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143000" y="1508760"/>
            <a:ext cx="5120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Power sources in supervision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143000" y="1874520"/>
            <a:ext cx="5120640" cy="4480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200" b="1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Formal</a:t>
            </a:r>
            <a:r>
              <a:rPr lang="en-US" sz="22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: evaluation, signing authority, placement/employment</a:t>
            </a:r>
            <a:endParaRPr lang="en-US" sz="2200" dirty="0"/>
          </a:p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200" b="1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Expert</a:t>
            </a:r>
            <a:r>
              <a:rPr lang="en-US" sz="22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: clinical knowledge and judgment</a:t>
            </a:r>
            <a:endParaRPr lang="en-US" sz="2200" dirty="0"/>
          </a:p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200" b="1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Institutional</a:t>
            </a:r>
            <a:r>
              <a:rPr lang="en-US" sz="22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: policies, payors, documentation standards</a:t>
            </a:r>
            <a:endParaRPr lang="en-US" sz="2200" dirty="0"/>
          </a:p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200" b="1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Cultural</a:t>
            </a:r>
            <a:r>
              <a:rPr lang="en-US" sz="22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: identity, privilege, communication norms</a:t>
            </a:r>
            <a:endParaRPr lang="en-US" sz="2200" dirty="0"/>
          </a:p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200" b="1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Gatekeeping</a:t>
            </a:r>
            <a:r>
              <a:rPr lang="en-US" sz="22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: duty to protect clients/public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6492240" y="1508760"/>
            <a:ext cx="45720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Where it shows up</a:t>
            </a:r>
            <a:endParaRPr lang="en-US" sz="28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F7B01D4-0A8F-25BA-A372-5E1569399882}"/>
              </a:ext>
            </a:extLst>
          </p:cNvPr>
          <p:cNvGrpSpPr/>
          <p:nvPr/>
        </p:nvGrpSpPr>
        <p:grpSpPr>
          <a:xfrm>
            <a:off x="6492240" y="2057400"/>
            <a:ext cx="4572000" cy="676656"/>
            <a:chOff x="6492240" y="2057400"/>
            <a:chExt cx="4572000" cy="676656"/>
          </a:xfrm>
        </p:grpSpPr>
        <p:sp>
          <p:nvSpPr>
            <p:cNvPr id="10" name="Shape 8"/>
            <p:cNvSpPr/>
            <p:nvPr/>
          </p:nvSpPr>
          <p:spPr>
            <a:xfrm>
              <a:off x="6492240" y="2057400"/>
              <a:ext cx="4572000" cy="676656"/>
            </a:xfrm>
            <a:prstGeom prst="roundRect">
              <a:avLst/>
            </a:prstGeom>
            <a:solidFill>
              <a:srgbClr val="0B2D4D">
                <a:alpha val="88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9"/>
            <p:cNvSpPr/>
            <p:nvPr/>
          </p:nvSpPr>
          <p:spPr>
            <a:xfrm>
              <a:off x="6720840" y="2103120"/>
              <a:ext cx="4114800" cy="603504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Gatekeeping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D3C77D-4AEB-B030-6544-91FFB1424ADF}"/>
              </a:ext>
            </a:extLst>
          </p:cNvPr>
          <p:cNvGrpSpPr/>
          <p:nvPr/>
        </p:nvGrpSpPr>
        <p:grpSpPr>
          <a:xfrm>
            <a:off x="6492240" y="2843784"/>
            <a:ext cx="4572000" cy="676656"/>
            <a:chOff x="6492240" y="2843784"/>
            <a:chExt cx="4572000" cy="676656"/>
          </a:xfrm>
        </p:grpSpPr>
        <p:sp>
          <p:nvSpPr>
            <p:cNvPr id="12" name="Shape 10"/>
            <p:cNvSpPr/>
            <p:nvPr/>
          </p:nvSpPr>
          <p:spPr>
            <a:xfrm>
              <a:off x="6492240" y="2843784"/>
              <a:ext cx="4572000" cy="676656"/>
            </a:xfrm>
            <a:prstGeom prst="roundRect">
              <a:avLst/>
            </a:prstGeom>
            <a:solidFill>
              <a:srgbClr val="F0B429">
                <a:alpha val="88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11"/>
            <p:cNvSpPr/>
            <p:nvPr/>
          </p:nvSpPr>
          <p:spPr>
            <a:xfrm>
              <a:off x="6720840" y="2889504"/>
              <a:ext cx="4114800" cy="603504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Cultural</a:t>
              </a:r>
              <a:endParaRPr lang="en-US" sz="24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EA810D-151E-F734-5F42-E8EA9721AB25}"/>
              </a:ext>
            </a:extLst>
          </p:cNvPr>
          <p:cNvGrpSpPr/>
          <p:nvPr/>
        </p:nvGrpSpPr>
        <p:grpSpPr>
          <a:xfrm>
            <a:off x="6492240" y="3630168"/>
            <a:ext cx="4572000" cy="676656"/>
            <a:chOff x="6492240" y="3630168"/>
            <a:chExt cx="4572000" cy="676656"/>
          </a:xfrm>
        </p:grpSpPr>
        <p:sp>
          <p:nvSpPr>
            <p:cNvPr id="14" name="Shape 12"/>
            <p:cNvSpPr/>
            <p:nvPr/>
          </p:nvSpPr>
          <p:spPr>
            <a:xfrm>
              <a:off x="6492240" y="3630168"/>
              <a:ext cx="4572000" cy="676656"/>
            </a:xfrm>
            <a:prstGeom prst="roundRect">
              <a:avLst/>
            </a:prstGeom>
            <a:solidFill>
              <a:srgbClr val="1B998B">
                <a:alpha val="88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13"/>
            <p:cNvSpPr/>
            <p:nvPr/>
          </p:nvSpPr>
          <p:spPr>
            <a:xfrm>
              <a:off x="6720840" y="3675888"/>
              <a:ext cx="4114800" cy="603504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Institutional</a:t>
              </a:r>
              <a:endParaRPr lang="en-US" sz="24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9842868-A80F-87D0-CE3D-95F90AA1ACDB}"/>
              </a:ext>
            </a:extLst>
          </p:cNvPr>
          <p:cNvGrpSpPr/>
          <p:nvPr/>
        </p:nvGrpSpPr>
        <p:grpSpPr>
          <a:xfrm>
            <a:off x="6492240" y="4416552"/>
            <a:ext cx="4572000" cy="676656"/>
            <a:chOff x="6492240" y="4416552"/>
            <a:chExt cx="4572000" cy="676656"/>
          </a:xfrm>
        </p:grpSpPr>
        <p:sp>
          <p:nvSpPr>
            <p:cNvPr id="16" name="Shape 14"/>
            <p:cNvSpPr/>
            <p:nvPr/>
          </p:nvSpPr>
          <p:spPr>
            <a:xfrm>
              <a:off x="6492240" y="4416552"/>
              <a:ext cx="4572000" cy="676656"/>
            </a:xfrm>
            <a:prstGeom prst="roundRect">
              <a:avLst/>
            </a:prstGeom>
            <a:solidFill>
              <a:srgbClr val="3B82F6">
                <a:alpha val="88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15"/>
            <p:cNvSpPr/>
            <p:nvPr/>
          </p:nvSpPr>
          <p:spPr>
            <a:xfrm>
              <a:off x="6720840" y="4462272"/>
              <a:ext cx="4114800" cy="603504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Expert</a:t>
              </a:r>
              <a:endParaRPr lang="en-US" sz="24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934BAA-72F9-447C-BFB4-B30E6621C40C}"/>
              </a:ext>
            </a:extLst>
          </p:cNvPr>
          <p:cNvGrpSpPr/>
          <p:nvPr/>
        </p:nvGrpSpPr>
        <p:grpSpPr>
          <a:xfrm>
            <a:off x="6492240" y="5202936"/>
            <a:ext cx="4572000" cy="676656"/>
            <a:chOff x="6492240" y="5202936"/>
            <a:chExt cx="4572000" cy="676656"/>
          </a:xfrm>
        </p:grpSpPr>
        <p:sp>
          <p:nvSpPr>
            <p:cNvPr id="18" name="Shape 16"/>
            <p:cNvSpPr/>
            <p:nvPr/>
          </p:nvSpPr>
          <p:spPr>
            <a:xfrm>
              <a:off x="6492240" y="5202936"/>
              <a:ext cx="4572000" cy="676656"/>
            </a:xfrm>
            <a:prstGeom prst="roundRect">
              <a:avLst/>
            </a:prstGeom>
            <a:solidFill>
              <a:srgbClr val="64748B">
                <a:alpha val="88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17"/>
            <p:cNvSpPr/>
            <p:nvPr/>
          </p:nvSpPr>
          <p:spPr>
            <a:xfrm>
              <a:off x="6720840" y="5248656"/>
              <a:ext cx="4114800" cy="603504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Formal</a:t>
              </a:r>
              <a:endParaRPr lang="en-US" sz="2400" dirty="0"/>
            </a:p>
          </p:txBody>
        </p:sp>
      </p:grpSp>
      <p:sp>
        <p:nvSpPr>
          <p:cNvPr id="20" name="Shape 18"/>
          <p:cNvSpPr/>
          <p:nvPr/>
        </p:nvSpPr>
        <p:spPr>
          <a:xfrm>
            <a:off x="1143000" y="5989320"/>
            <a:ext cx="10104120" cy="50292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1325880" y="6099048"/>
            <a:ext cx="97840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Guiding principle: Don’t deny power — use it transparently, predictably, and ethically.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489704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Ethical power-sharing micro-skills</a:t>
            </a:r>
            <a:endParaRPr lang="en-US" sz="3200" dirty="0"/>
          </a:p>
        </p:txBody>
      </p:sp>
      <p:sp>
        <p:nvSpPr>
          <p:cNvPr id="6" name="Shape 4"/>
          <p:cNvSpPr/>
          <p:nvPr/>
        </p:nvSpPr>
        <p:spPr>
          <a:xfrm>
            <a:off x="640080" y="1152144"/>
            <a:ext cx="1056132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143000" y="1508760"/>
            <a:ext cx="99669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Power-sharing that does not dilute standards:</a:t>
            </a:r>
            <a:endParaRPr lang="en-US" sz="2800" dirty="0"/>
          </a:p>
        </p:txBody>
      </p:sp>
      <p:sp>
        <p:nvSpPr>
          <p:cNvPr id="8" name="Shape 6"/>
          <p:cNvSpPr/>
          <p:nvPr/>
        </p:nvSpPr>
        <p:spPr>
          <a:xfrm>
            <a:off x="914400" y="1999488"/>
            <a:ext cx="10012680" cy="68580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64E238-72B1-B1B3-79B0-002E4E16F6F5}"/>
              </a:ext>
            </a:extLst>
          </p:cNvPr>
          <p:cNvGrpSpPr/>
          <p:nvPr/>
        </p:nvGrpSpPr>
        <p:grpSpPr>
          <a:xfrm>
            <a:off x="1344168" y="2121408"/>
            <a:ext cx="9811512" cy="530352"/>
            <a:chOff x="1344168" y="2121408"/>
            <a:chExt cx="9811512" cy="530352"/>
          </a:xfrm>
        </p:grpSpPr>
        <p:sp>
          <p:nvSpPr>
            <p:cNvPr id="9" name="Shape 7"/>
            <p:cNvSpPr/>
            <p:nvPr/>
          </p:nvSpPr>
          <p:spPr>
            <a:xfrm>
              <a:off x="1344168" y="2167128"/>
              <a:ext cx="384048" cy="384048"/>
            </a:xfrm>
            <a:prstGeom prst="ellipse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8"/>
            <p:cNvSpPr/>
            <p:nvPr/>
          </p:nvSpPr>
          <p:spPr>
            <a:xfrm>
              <a:off x="1344168" y="2167128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1</a:t>
              </a:r>
              <a:endParaRPr lang="en-US" sz="1400" dirty="0"/>
            </a:p>
          </p:txBody>
        </p:sp>
        <p:sp>
          <p:nvSpPr>
            <p:cNvPr id="11" name="Text 9"/>
            <p:cNvSpPr/>
            <p:nvPr/>
          </p:nvSpPr>
          <p:spPr>
            <a:xfrm>
              <a:off x="1828800" y="2121408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Transparency</a:t>
              </a:r>
              <a:endParaRPr lang="en-US" sz="2000" dirty="0"/>
            </a:p>
          </p:txBody>
        </p:sp>
        <p:sp>
          <p:nvSpPr>
            <p:cNvPr id="12" name="Text 10"/>
            <p:cNvSpPr/>
            <p:nvPr/>
          </p:nvSpPr>
          <p:spPr>
            <a:xfrm>
              <a:off x="1828800" y="2377440"/>
              <a:ext cx="932688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“Here’s what I’m evaluating and how.”</a:t>
              </a:r>
              <a:endParaRPr lang="en-US" sz="2000" dirty="0"/>
            </a:p>
          </p:txBody>
        </p:sp>
      </p:grpSp>
      <p:sp>
        <p:nvSpPr>
          <p:cNvPr id="13" name="Shape 11"/>
          <p:cNvSpPr/>
          <p:nvPr/>
        </p:nvSpPr>
        <p:spPr>
          <a:xfrm>
            <a:off x="914400" y="2840736"/>
            <a:ext cx="10012680" cy="68580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5797CD-9702-79E1-CB60-0E68CAD1FD8D}"/>
              </a:ext>
            </a:extLst>
          </p:cNvPr>
          <p:cNvGrpSpPr/>
          <p:nvPr/>
        </p:nvGrpSpPr>
        <p:grpSpPr>
          <a:xfrm>
            <a:off x="1344168" y="2962656"/>
            <a:ext cx="9811512" cy="530352"/>
            <a:chOff x="1344168" y="2962656"/>
            <a:chExt cx="9811512" cy="530352"/>
          </a:xfrm>
        </p:grpSpPr>
        <p:sp>
          <p:nvSpPr>
            <p:cNvPr id="14" name="Shape 12"/>
            <p:cNvSpPr/>
            <p:nvPr/>
          </p:nvSpPr>
          <p:spPr>
            <a:xfrm>
              <a:off x="1344168" y="3008376"/>
              <a:ext cx="384048" cy="384048"/>
            </a:xfrm>
            <a:prstGeom prst="ellipse">
              <a:avLst/>
            </a:prstGeom>
            <a:solidFill>
              <a:srgbClr val="F0B429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13"/>
            <p:cNvSpPr/>
            <p:nvPr/>
          </p:nvSpPr>
          <p:spPr>
            <a:xfrm>
              <a:off x="1344168" y="3008376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2</a:t>
              </a:r>
              <a:endParaRPr lang="en-US" sz="1400" dirty="0"/>
            </a:p>
          </p:txBody>
        </p:sp>
        <p:sp>
          <p:nvSpPr>
            <p:cNvPr id="16" name="Text 14"/>
            <p:cNvSpPr/>
            <p:nvPr/>
          </p:nvSpPr>
          <p:spPr>
            <a:xfrm>
              <a:off x="1828800" y="2962656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Choice points</a:t>
              </a:r>
              <a:endParaRPr lang="en-US" sz="2000" dirty="0"/>
            </a:p>
          </p:txBody>
        </p:sp>
        <p:sp>
          <p:nvSpPr>
            <p:cNvPr id="17" name="Text 15"/>
            <p:cNvSpPr/>
            <p:nvPr/>
          </p:nvSpPr>
          <p:spPr>
            <a:xfrm>
              <a:off x="1828800" y="3218688"/>
              <a:ext cx="932688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“Option A or B — both meet the standard.”</a:t>
              </a:r>
              <a:endParaRPr lang="en-US" sz="2000" dirty="0"/>
            </a:p>
          </p:txBody>
        </p:sp>
      </p:grpSp>
      <p:sp>
        <p:nvSpPr>
          <p:cNvPr id="18" name="Shape 16"/>
          <p:cNvSpPr/>
          <p:nvPr/>
        </p:nvSpPr>
        <p:spPr>
          <a:xfrm>
            <a:off x="914400" y="3681984"/>
            <a:ext cx="10012680" cy="68580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AB3300F-4C16-FCF7-D7AE-C9B5C4C0DDEE}"/>
              </a:ext>
            </a:extLst>
          </p:cNvPr>
          <p:cNvGrpSpPr/>
          <p:nvPr/>
        </p:nvGrpSpPr>
        <p:grpSpPr>
          <a:xfrm>
            <a:off x="1344168" y="3803904"/>
            <a:ext cx="9811512" cy="530352"/>
            <a:chOff x="1344168" y="3803904"/>
            <a:chExt cx="9811512" cy="530352"/>
          </a:xfrm>
        </p:grpSpPr>
        <p:sp>
          <p:nvSpPr>
            <p:cNvPr id="19" name="Shape 17"/>
            <p:cNvSpPr/>
            <p:nvPr/>
          </p:nvSpPr>
          <p:spPr>
            <a:xfrm>
              <a:off x="1344168" y="3849624"/>
              <a:ext cx="384048" cy="384048"/>
            </a:xfrm>
            <a:prstGeom prst="ellipse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18"/>
            <p:cNvSpPr/>
            <p:nvPr/>
          </p:nvSpPr>
          <p:spPr>
            <a:xfrm>
              <a:off x="1344168" y="3849624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3</a:t>
              </a:r>
              <a:endParaRPr lang="en-US" sz="1400" dirty="0"/>
            </a:p>
          </p:txBody>
        </p:sp>
        <p:sp>
          <p:nvSpPr>
            <p:cNvPr id="21" name="Text 19"/>
            <p:cNvSpPr/>
            <p:nvPr/>
          </p:nvSpPr>
          <p:spPr>
            <a:xfrm>
              <a:off x="1828800" y="3803904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Voice invitation</a:t>
              </a:r>
              <a:endParaRPr lang="en-US" sz="2000" dirty="0"/>
            </a:p>
          </p:txBody>
        </p:sp>
        <p:sp>
          <p:nvSpPr>
            <p:cNvPr id="22" name="Text 20"/>
            <p:cNvSpPr/>
            <p:nvPr/>
          </p:nvSpPr>
          <p:spPr>
            <a:xfrm>
              <a:off x="1828800" y="4059936"/>
              <a:ext cx="932688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“What are you worried I might miss?”</a:t>
              </a:r>
              <a:endParaRPr lang="en-US" sz="2000" dirty="0"/>
            </a:p>
          </p:txBody>
        </p:sp>
      </p:grpSp>
      <p:sp>
        <p:nvSpPr>
          <p:cNvPr id="23" name="Shape 21"/>
          <p:cNvSpPr/>
          <p:nvPr/>
        </p:nvSpPr>
        <p:spPr>
          <a:xfrm>
            <a:off x="914400" y="4523232"/>
            <a:ext cx="10012680" cy="68580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EC19A1-8805-CFF8-88E5-9356D25B395B}"/>
              </a:ext>
            </a:extLst>
          </p:cNvPr>
          <p:cNvGrpSpPr/>
          <p:nvPr/>
        </p:nvGrpSpPr>
        <p:grpSpPr>
          <a:xfrm>
            <a:off x="1344168" y="4645152"/>
            <a:ext cx="9811512" cy="530352"/>
            <a:chOff x="1344168" y="4645152"/>
            <a:chExt cx="9811512" cy="530352"/>
          </a:xfrm>
        </p:grpSpPr>
        <p:sp>
          <p:nvSpPr>
            <p:cNvPr id="24" name="Shape 22"/>
            <p:cNvSpPr/>
            <p:nvPr/>
          </p:nvSpPr>
          <p:spPr>
            <a:xfrm>
              <a:off x="1344168" y="4690872"/>
              <a:ext cx="384048" cy="384048"/>
            </a:xfrm>
            <a:prstGeom prst="ellipse">
              <a:avLst/>
            </a:prstGeom>
            <a:solidFill>
              <a:srgbClr val="F0B429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23"/>
            <p:cNvSpPr/>
            <p:nvPr/>
          </p:nvSpPr>
          <p:spPr>
            <a:xfrm>
              <a:off x="1344168" y="4690872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4</a:t>
              </a:r>
              <a:endParaRPr lang="en-US" sz="1400" dirty="0"/>
            </a:p>
          </p:txBody>
        </p:sp>
        <p:sp>
          <p:nvSpPr>
            <p:cNvPr id="26" name="Text 24"/>
            <p:cNvSpPr/>
            <p:nvPr/>
          </p:nvSpPr>
          <p:spPr>
            <a:xfrm>
              <a:off x="1828800" y="4645152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Process checking</a:t>
              </a:r>
              <a:endParaRPr lang="en-US" sz="2000" dirty="0"/>
            </a:p>
          </p:txBody>
        </p:sp>
        <p:sp>
          <p:nvSpPr>
            <p:cNvPr id="27" name="Text 25"/>
            <p:cNvSpPr/>
            <p:nvPr/>
          </p:nvSpPr>
          <p:spPr>
            <a:xfrm>
              <a:off x="1828800" y="4901184"/>
              <a:ext cx="932688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“How is this landing with you?”</a:t>
              </a:r>
              <a:endParaRPr lang="en-US" sz="2000" dirty="0"/>
            </a:p>
          </p:txBody>
        </p:sp>
      </p:grpSp>
      <p:sp>
        <p:nvSpPr>
          <p:cNvPr id="28" name="Shape 26"/>
          <p:cNvSpPr/>
          <p:nvPr/>
        </p:nvSpPr>
        <p:spPr>
          <a:xfrm>
            <a:off x="914400" y="5364480"/>
            <a:ext cx="10012680" cy="68580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1FAF09-6A5E-EDFD-830C-A8EBBF940355}"/>
              </a:ext>
            </a:extLst>
          </p:cNvPr>
          <p:cNvGrpSpPr/>
          <p:nvPr/>
        </p:nvGrpSpPr>
        <p:grpSpPr>
          <a:xfrm>
            <a:off x="1344168" y="5486400"/>
            <a:ext cx="9811512" cy="530352"/>
            <a:chOff x="1344168" y="5486400"/>
            <a:chExt cx="9811512" cy="530352"/>
          </a:xfrm>
        </p:grpSpPr>
        <p:sp>
          <p:nvSpPr>
            <p:cNvPr id="29" name="Shape 27"/>
            <p:cNvSpPr/>
            <p:nvPr/>
          </p:nvSpPr>
          <p:spPr>
            <a:xfrm>
              <a:off x="1344168" y="5532120"/>
              <a:ext cx="384048" cy="384048"/>
            </a:xfrm>
            <a:prstGeom prst="ellipse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 28"/>
            <p:cNvSpPr/>
            <p:nvPr/>
          </p:nvSpPr>
          <p:spPr>
            <a:xfrm>
              <a:off x="1344168" y="5532120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5</a:t>
              </a:r>
              <a:endParaRPr lang="en-US" sz="1400" dirty="0"/>
            </a:p>
          </p:txBody>
        </p:sp>
        <p:sp>
          <p:nvSpPr>
            <p:cNvPr id="31" name="Text 29"/>
            <p:cNvSpPr/>
            <p:nvPr/>
          </p:nvSpPr>
          <p:spPr>
            <a:xfrm>
              <a:off x="1828800" y="5486400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Predictability</a:t>
              </a:r>
              <a:endParaRPr lang="en-US" sz="2000" dirty="0"/>
            </a:p>
          </p:txBody>
        </p:sp>
        <p:sp>
          <p:nvSpPr>
            <p:cNvPr id="32" name="Text 30"/>
            <p:cNvSpPr/>
            <p:nvPr/>
          </p:nvSpPr>
          <p:spPr>
            <a:xfrm>
              <a:off x="1828800" y="5742432"/>
              <a:ext cx="932688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Written expectations + consistent follow-through.</a:t>
              </a:r>
              <a:endParaRPr lang="en-US" sz="20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7160" y="443484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Supervisory alliance: the engine of learning</a:t>
            </a:r>
            <a:endParaRPr lang="en-US" sz="32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1056132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143000" y="1508760"/>
            <a:ext cx="49377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Alliance components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1143000" y="1920240"/>
            <a:ext cx="4937760" cy="2926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000" b="1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Goals</a:t>
            </a: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: what competence looks like (measurable)</a:t>
            </a:r>
            <a:endParaRPr lang="en-US" sz="2000" dirty="0"/>
          </a:p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000" b="1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Tasks</a:t>
            </a: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: what we do in supervision to develop it</a:t>
            </a:r>
            <a:endParaRPr lang="en-US" sz="2000" dirty="0"/>
          </a:p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000" b="1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Bond</a:t>
            </a: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: trust, respect, and enough safety for honesty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1143000" y="4800600"/>
            <a:ext cx="4937760" cy="150876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325880" y="4937760"/>
            <a:ext cx="4572000" cy="1234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Alliance is not “niceness.”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It is a working relationship that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supports honesty, learning, and standards.</a:t>
            </a:r>
            <a:endParaRPr lang="en-US" sz="2000" dirty="0"/>
          </a:p>
        </p:txBody>
      </p:sp>
      <p:sp>
        <p:nvSpPr>
          <p:cNvPr id="11" name="Shape 9"/>
          <p:cNvSpPr/>
          <p:nvPr/>
        </p:nvSpPr>
        <p:spPr>
          <a:xfrm>
            <a:off x="5989320" y="1874520"/>
            <a:ext cx="4663440" cy="3794760"/>
          </a:xfrm>
          <a:prstGeom prst="triangle">
            <a:avLst/>
          </a:prstGeom>
          <a:solidFill>
            <a:srgbClr val="1B998B">
              <a:alpha val="8000"/>
            </a:srgbClr>
          </a:solidFill>
          <a:ln w="254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9CEF78-AA47-9695-FE13-D259BCA871BD}"/>
              </a:ext>
            </a:extLst>
          </p:cNvPr>
          <p:cNvGrpSpPr/>
          <p:nvPr/>
        </p:nvGrpSpPr>
        <p:grpSpPr>
          <a:xfrm>
            <a:off x="7726680" y="1687068"/>
            <a:ext cx="1188720" cy="640080"/>
            <a:chOff x="7726680" y="1687068"/>
            <a:chExt cx="1188720" cy="640080"/>
          </a:xfrm>
        </p:grpSpPr>
        <p:sp>
          <p:nvSpPr>
            <p:cNvPr id="12" name="Shape 10"/>
            <p:cNvSpPr/>
            <p:nvPr/>
          </p:nvSpPr>
          <p:spPr>
            <a:xfrm>
              <a:off x="7726680" y="1687068"/>
              <a:ext cx="1188720" cy="640080"/>
            </a:xfrm>
            <a:prstGeom prst="ellipse">
              <a:avLst/>
            </a:prstGeom>
            <a:solidFill>
              <a:srgbClr val="F0B429">
                <a:alpha val="92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11"/>
            <p:cNvSpPr/>
            <p:nvPr/>
          </p:nvSpPr>
          <p:spPr>
            <a:xfrm>
              <a:off x="7726680" y="1705168"/>
              <a:ext cx="1188720" cy="58521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Goals</a:t>
              </a:r>
              <a:endParaRPr lang="en-US" sz="14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5CE840-80BD-A141-5E33-C9B572D69307}"/>
              </a:ext>
            </a:extLst>
          </p:cNvPr>
          <p:cNvGrpSpPr/>
          <p:nvPr/>
        </p:nvGrpSpPr>
        <p:grpSpPr>
          <a:xfrm>
            <a:off x="9966960" y="5212080"/>
            <a:ext cx="1188720" cy="640080"/>
            <a:chOff x="9966960" y="5212080"/>
            <a:chExt cx="1188720" cy="640080"/>
          </a:xfrm>
        </p:grpSpPr>
        <p:sp>
          <p:nvSpPr>
            <p:cNvPr id="14" name="Shape 12"/>
            <p:cNvSpPr/>
            <p:nvPr/>
          </p:nvSpPr>
          <p:spPr>
            <a:xfrm>
              <a:off x="9966960" y="5212080"/>
              <a:ext cx="1188720" cy="640080"/>
            </a:xfrm>
            <a:prstGeom prst="ellipse">
              <a:avLst/>
            </a:prstGeom>
            <a:solidFill>
              <a:srgbClr val="1B998B">
                <a:alpha val="92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13"/>
            <p:cNvSpPr/>
            <p:nvPr/>
          </p:nvSpPr>
          <p:spPr>
            <a:xfrm>
              <a:off x="9966960" y="5239512"/>
              <a:ext cx="1188720" cy="58521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Tasks</a:t>
              </a:r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4B0521-3C13-D6B6-1EB2-B00D44278D10}"/>
              </a:ext>
            </a:extLst>
          </p:cNvPr>
          <p:cNvGrpSpPr/>
          <p:nvPr/>
        </p:nvGrpSpPr>
        <p:grpSpPr>
          <a:xfrm>
            <a:off x="5394960" y="5212080"/>
            <a:ext cx="1188720" cy="640080"/>
            <a:chOff x="5394960" y="5212080"/>
            <a:chExt cx="1188720" cy="640080"/>
          </a:xfrm>
        </p:grpSpPr>
        <p:sp>
          <p:nvSpPr>
            <p:cNvPr id="16" name="Shape 14"/>
            <p:cNvSpPr/>
            <p:nvPr/>
          </p:nvSpPr>
          <p:spPr>
            <a:xfrm>
              <a:off x="5394960" y="5212080"/>
              <a:ext cx="1188720" cy="640080"/>
            </a:xfrm>
            <a:prstGeom prst="ellipse">
              <a:avLst/>
            </a:prstGeom>
            <a:solidFill>
              <a:srgbClr val="AFC1D0">
                <a:alpha val="92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15"/>
            <p:cNvSpPr/>
            <p:nvPr/>
          </p:nvSpPr>
          <p:spPr>
            <a:xfrm>
              <a:off x="5394960" y="5239512"/>
              <a:ext cx="1188720" cy="58521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Bond</a:t>
              </a:r>
              <a:endParaRPr lang="en-US" dirty="0"/>
            </a:p>
          </p:txBody>
        </p:sp>
      </p:grpSp>
      <p:sp>
        <p:nvSpPr>
          <p:cNvPr id="18" name="Text 16"/>
          <p:cNvSpPr/>
          <p:nvPr/>
        </p:nvSpPr>
        <p:spPr>
          <a:xfrm>
            <a:off x="6035040" y="1253765"/>
            <a:ext cx="47548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Goals • Tasks • Bond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" y="4507992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5-minute supervision micro-contract</a:t>
            </a:r>
            <a:endParaRPr lang="en-US" sz="3200" dirty="0"/>
          </a:p>
        </p:txBody>
      </p:sp>
      <p:sp>
        <p:nvSpPr>
          <p:cNvPr id="6" name="Shape 4"/>
          <p:cNvSpPr/>
          <p:nvPr/>
        </p:nvSpPr>
        <p:spPr>
          <a:xfrm>
            <a:off x="769620" y="1152144"/>
            <a:ext cx="1056132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043940" y="1595628"/>
            <a:ext cx="10012680" cy="77724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6F1D56-EC2B-839F-FDF6-AE9BFF1B7755}"/>
              </a:ext>
            </a:extLst>
          </p:cNvPr>
          <p:cNvGrpSpPr/>
          <p:nvPr/>
        </p:nvGrpSpPr>
        <p:grpSpPr>
          <a:xfrm>
            <a:off x="1213104" y="1709928"/>
            <a:ext cx="9674352" cy="594360"/>
            <a:chOff x="1344168" y="1709928"/>
            <a:chExt cx="9674352" cy="594360"/>
          </a:xfrm>
        </p:grpSpPr>
        <p:sp>
          <p:nvSpPr>
            <p:cNvPr id="8" name="Shape 6"/>
            <p:cNvSpPr/>
            <p:nvPr/>
          </p:nvSpPr>
          <p:spPr>
            <a:xfrm>
              <a:off x="1344168" y="1783080"/>
              <a:ext cx="411480" cy="411480"/>
            </a:xfrm>
            <a:prstGeom prst="ellipse">
              <a:avLst/>
            </a:prstGeom>
            <a:solidFill>
              <a:srgbClr val="1B998B">
                <a:alpha val="92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7"/>
            <p:cNvSpPr/>
            <p:nvPr/>
          </p:nvSpPr>
          <p:spPr>
            <a:xfrm>
              <a:off x="1344168" y="1783080"/>
              <a:ext cx="41148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1</a:t>
              </a:r>
              <a:endParaRPr lang="en-US" sz="1400" dirty="0"/>
            </a:p>
          </p:txBody>
        </p:sp>
        <p:sp>
          <p:nvSpPr>
            <p:cNvPr id="10" name="Text 8"/>
            <p:cNvSpPr/>
            <p:nvPr/>
          </p:nvSpPr>
          <p:spPr>
            <a:xfrm>
              <a:off x="1874520" y="1709928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Priorities</a:t>
              </a:r>
              <a:endParaRPr lang="en-US" sz="2000" dirty="0"/>
            </a:p>
          </p:txBody>
        </p:sp>
        <p:sp>
          <p:nvSpPr>
            <p:cNvPr id="11" name="Text 9"/>
            <p:cNvSpPr/>
            <p:nvPr/>
          </p:nvSpPr>
          <p:spPr>
            <a:xfrm>
              <a:off x="1874520" y="1984248"/>
              <a:ext cx="9144000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“What are your top 1–2 priorities today?”</a:t>
              </a:r>
              <a:endParaRPr lang="en-US" sz="2000" dirty="0"/>
            </a:p>
          </p:txBody>
        </p:sp>
      </p:grpSp>
      <p:sp>
        <p:nvSpPr>
          <p:cNvPr id="12" name="Shape 10"/>
          <p:cNvSpPr/>
          <p:nvPr/>
        </p:nvSpPr>
        <p:spPr>
          <a:xfrm>
            <a:off x="1043940" y="2528316"/>
            <a:ext cx="10012680" cy="77724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A298FD-35FE-F620-AFB9-1298DD3A2C55}"/>
              </a:ext>
            </a:extLst>
          </p:cNvPr>
          <p:cNvGrpSpPr/>
          <p:nvPr/>
        </p:nvGrpSpPr>
        <p:grpSpPr>
          <a:xfrm>
            <a:off x="1213104" y="2642616"/>
            <a:ext cx="9674352" cy="594360"/>
            <a:chOff x="1344168" y="2642616"/>
            <a:chExt cx="9674352" cy="594360"/>
          </a:xfrm>
        </p:grpSpPr>
        <p:sp>
          <p:nvSpPr>
            <p:cNvPr id="13" name="Shape 11"/>
            <p:cNvSpPr/>
            <p:nvPr/>
          </p:nvSpPr>
          <p:spPr>
            <a:xfrm>
              <a:off x="1344168" y="2715768"/>
              <a:ext cx="411480" cy="411480"/>
            </a:xfrm>
            <a:prstGeom prst="ellipse">
              <a:avLst/>
            </a:prstGeom>
            <a:solidFill>
              <a:srgbClr val="1B998B">
                <a:alpha val="92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12"/>
            <p:cNvSpPr/>
            <p:nvPr/>
          </p:nvSpPr>
          <p:spPr>
            <a:xfrm>
              <a:off x="1344168" y="2715768"/>
              <a:ext cx="41148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2</a:t>
              </a:r>
              <a:endParaRPr lang="en-US" sz="1400" dirty="0"/>
            </a:p>
          </p:txBody>
        </p:sp>
        <p:sp>
          <p:nvSpPr>
            <p:cNvPr id="15" name="Text 13"/>
            <p:cNvSpPr/>
            <p:nvPr/>
          </p:nvSpPr>
          <p:spPr>
            <a:xfrm>
              <a:off x="1874520" y="2642616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Required items</a:t>
              </a:r>
              <a:endParaRPr lang="en-US" sz="2000" dirty="0"/>
            </a:p>
          </p:txBody>
        </p:sp>
        <p:sp>
          <p:nvSpPr>
            <p:cNvPr id="16" name="Text 14"/>
            <p:cNvSpPr/>
            <p:nvPr/>
          </p:nvSpPr>
          <p:spPr>
            <a:xfrm>
              <a:off x="1874520" y="2916936"/>
              <a:ext cx="9144000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“Here’s what I need to cover (risk, notes, one skills focus).”</a:t>
              </a:r>
              <a:endParaRPr lang="en-US" sz="2000" dirty="0"/>
            </a:p>
          </p:txBody>
        </p:sp>
      </p:grpSp>
      <p:sp>
        <p:nvSpPr>
          <p:cNvPr id="17" name="Shape 15"/>
          <p:cNvSpPr/>
          <p:nvPr/>
        </p:nvSpPr>
        <p:spPr>
          <a:xfrm>
            <a:off x="1043940" y="3461004"/>
            <a:ext cx="10012680" cy="77724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267BCA-C917-F6DB-A701-5554F4410362}"/>
              </a:ext>
            </a:extLst>
          </p:cNvPr>
          <p:cNvGrpSpPr/>
          <p:nvPr/>
        </p:nvGrpSpPr>
        <p:grpSpPr>
          <a:xfrm>
            <a:off x="1213104" y="3575304"/>
            <a:ext cx="9674352" cy="594360"/>
            <a:chOff x="1344168" y="3575304"/>
            <a:chExt cx="9674352" cy="594360"/>
          </a:xfrm>
        </p:grpSpPr>
        <p:sp>
          <p:nvSpPr>
            <p:cNvPr id="18" name="Shape 16"/>
            <p:cNvSpPr/>
            <p:nvPr/>
          </p:nvSpPr>
          <p:spPr>
            <a:xfrm>
              <a:off x="1344168" y="3648456"/>
              <a:ext cx="411480" cy="411480"/>
            </a:xfrm>
            <a:prstGeom prst="ellipse">
              <a:avLst/>
            </a:prstGeom>
            <a:solidFill>
              <a:srgbClr val="1B998B">
                <a:alpha val="92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17"/>
            <p:cNvSpPr/>
            <p:nvPr/>
          </p:nvSpPr>
          <p:spPr>
            <a:xfrm>
              <a:off x="1344168" y="3648456"/>
              <a:ext cx="41148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3</a:t>
              </a:r>
              <a:endParaRPr lang="en-US" sz="1400" dirty="0"/>
            </a:p>
          </p:txBody>
        </p:sp>
        <p:sp>
          <p:nvSpPr>
            <p:cNvPr id="20" name="Text 18"/>
            <p:cNvSpPr/>
            <p:nvPr/>
          </p:nvSpPr>
          <p:spPr>
            <a:xfrm>
              <a:off x="1874520" y="3575304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Feedback preference</a:t>
              </a:r>
              <a:endParaRPr lang="en-US" sz="2000" dirty="0"/>
            </a:p>
          </p:txBody>
        </p:sp>
        <p:sp>
          <p:nvSpPr>
            <p:cNvPr id="21" name="Text 19"/>
            <p:cNvSpPr/>
            <p:nvPr/>
          </p:nvSpPr>
          <p:spPr>
            <a:xfrm>
              <a:off x="1874520" y="3849624"/>
              <a:ext cx="9144000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“Do you want feedback in-the-moment or at the end?”</a:t>
              </a:r>
              <a:endParaRPr lang="en-US" sz="2000" dirty="0"/>
            </a:p>
          </p:txBody>
        </p:sp>
      </p:grpSp>
      <p:sp>
        <p:nvSpPr>
          <p:cNvPr id="22" name="Shape 20"/>
          <p:cNvSpPr/>
          <p:nvPr/>
        </p:nvSpPr>
        <p:spPr>
          <a:xfrm>
            <a:off x="1043940" y="4393692"/>
            <a:ext cx="10012680" cy="77724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B1CD75-1946-9231-B533-2486D8C85EAC}"/>
              </a:ext>
            </a:extLst>
          </p:cNvPr>
          <p:cNvGrpSpPr/>
          <p:nvPr/>
        </p:nvGrpSpPr>
        <p:grpSpPr>
          <a:xfrm>
            <a:off x="1213105" y="4507992"/>
            <a:ext cx="9674351" cy="628269"/>
            <a:chOff x="1344168" y="4507992"/>
            <a:chExt cx="9674351" cy="628269"/>
          </a:xfrm>
        </p:grpSpPr>
        <p:sp>
          <p:nvSpPr>
            <p:cNvPr id="23" name="Shape 21"/>
            <p:cNvSpPr/>
            <p:nvPr/>
          </p:nvSpPr>
          <p:spPr>
            <a:xfrm>
              <a:off x="1344168" y="4581144"/>
              <a:ext cx="411480" cy="411480"/>
            </a:xfrm>
            <a:prstGeom prst="ellipse">
              <a:avLst/>
            </a:prstGeom>
            <a:solidFill>
              <a:srgbClr val="1B998B">
                <a:alpha val="92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22"/>
            <p:cNvSpPr/>
            <p:nvPr/>
          </p:nvSpPr>
          <p:spPr>
            <a:xfrm>
              <a:off x="1344168" y="4581144"/>
              <a:ext cx="41148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4</a:t>
              </a:r>
              <a:endParaRPr lang="en-US" sz="1400" dirty="0"/>
            </a:p>
          </p:txBody>
        </p:sp>
        <p:sp>
          <p:nvSpPr>
            <p:cNvPr id="25" name="Text 23"/>
            <p:cNvSpPr/>
            <p:nvPr/>
          </p:nvSpPr>
          <p:spPr>
            <a:xfrm>
              <a:off x="1874519" y="4507992"/>
              <a:ext cx="4021455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Evaluation transparency</a:t>
              </a:r>
              <a:endParaRPr lang="en-US" sz="2000" dirty="0"/>
            </a:p>
          </p:txBody>
        </p:sp>
        <p:sp>
          <p:nvSpPr>
            <p:cNvPr id="26" name="Text 24"/>
            <p:cNvSpPr/>
            <p:nvPr/>
          </p:nvSpPr>
          <p:spPr>
            <a:xfrm>
              <a:off x="1874519" y="4816221"/>
              <a:ext cx="9144000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“Support and evaluation; I’ll name evaluator mode.”</a:t>
              </a:r>
              <a:endParaRPr lang="en-US" sz="2000" dirty="0"/>
            </a:p>
          </p:txBody>
        </p:sp>
      </p:grpSp>
      <p:sp>
        <p:nvSpPr>
          <p:cNvPr id="27" name="Shape 25"/>
          <p:cNvSpPr/>
          <p:nvPr/>
        </p:nvSpPr>
        <p:spPr>
          <a:xfrm>
            <a:off x="1043940" y="5326380"/>
            <a:ext cx="10012680" cy="77724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2BA7060-DD05-6DF0-3A4C-570D32792243}"/>
              </a:ext>
            </a:extLst>
          </p:cNvPr>
          <p:cNvGrpSpPr/>
          <p:nvPr/>
        </p:nvGrpSpPr>
        <p:grpSpPr>
          <a:xfrm>
            <a:off x="1213104" y="5440680"/>
            <a:ext cx="9674352" cy="594360"/>
            <a:chOff x="1344168" y="5440680"/>
            <a:chExt cx="9674352" cy="594360"/>
          </a:xfrm>
        </p:grpSpPr>
        <p:sp>
          <p:nvSpPr>
            <p:cNvPr id="28" name="Shape 26"/>
            <p:cNvSpPr/>
            <p:nvPr/>
          </p:nvSpPr>
          <p:spPr>
            <a:xfrm>
              <a:off x="1344168" y="5513832"/>
              <a:ext cx="411480" cy="411480"/>
            </a:xfrm>
            <a:prstGeom prst="ellipse">
              <a:avLst/>
            </a:prstGeom>
            <a:solidFill>
              <a:srgbClr val="1B998B">
                <a:alpha val="92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27"/>
            <p:cNvSpPr/>
            <p:nvPr/>
          </p:nvSpPr>
          <p:spPr>
            <a:xfrm>
              <a:off x="1344168" y="5513832"/>
              <a:ext cx="41148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5</a:t>
              </a:r>
              <a:endParaRPr lang="en-US" sz="1400" dirty="0"/>
            </a:p>
          </p:txBody>
        </p:sp>
        <p:sp>
          <p:nvSpPr>
            <p:cNvPr id="30" name="Text 28"/>
            <p:cNvSpPr/>
            <p:nvPr/>
          </p:nvSpPr>
          <p:spPr>
            <a:xfrm>
              <a:off x="1874520" y="5440680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Success definition</a:t>
              </a:r>
              <a:endParaRPr lang="en-US" sz="2000" dirty="0"/>
            </a:p>
          </p:txBody>
        </p:sp>
        <p:sp>
          <p:nvSpPr>
            <p:cNvPr id="31" name="Text 29"/>
            <p:cNvSpPr/>
            <p:nvPr/>
          </p:nvSpPr>
          <p:spPr>
            <a:xfrm>
              <a:off x="1874520" y="5715000"/>
              <a:ext cx="9144000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“What would make today productive and safe enough to be honest?”</a:t>
              </a:r>
              <a:endParaRPr lang="en-US" sz="20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518974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Feedback model: SBI + Standard + Next step</a:t>
            </a:r>
            <a:endParaRPr lang="en-US" sz="2800" dirty="0"/>
          </a:p>
        </p:txBody>
      </p:sp>
      <p:sp>
        <p:nvSpPr>
          <p:cNvPr id="6" name="Shape 4"/>
          <p:cNvSpPr/>
          <p:nvPr/>
        </p:nvSpPr>
        <p:spPr>
          <a:xfrm>
            <a:off x="819111" y="1173166"/>
            <a:ext cx="1056132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5190980" y="1767526"/>
            <a:ext cx="1764792" cy="201168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7047212" y="1767526"/>
            <a:ext cx="1764792" cy="201168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Shape 29"/>
          <p:cNvSpPr/>
          <p:nvPr/>
        </p:nvSpPr>
        <p:spPr>
          <a:xfrm>
            <a:off x="8903444" y="1767526"/>
            <a:ext cx="1764792" cy="201168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3334748" y="1767526"/>
            <a:ext cx="1764792" cy="201168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478516" y="1767526"/>
            <a:ext cx="1764792" cy="201168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60BD211-5444-975F-79DE-EE5B2A3CF6F7}"/>
              </a:ext>
            </a:extLst>
          </p:cNvPr>
          <p:cNvGrpSpPr/>
          <p:nvPr/>
        </p:nvGrpSpPr>
        <p:grpSpPr>
          <a:xfrm>
            <a:off x="1592093" y="1965960"/>
            <a:ext cx="1801368" cy="1737360"/>
            <a:chOff x="1252728" y="1965960"/>
            <a:chExt cx="1801368" cy="1737360"/>
          </a:xfrm>
        </p:grpSpPr>
        <p:sp>
          <p:nvSpPr>
            <p:cNvPr id="8" name="Shape 6"/>
            <p:cNvSpPr/>
            <p:nvPr/>
          </p:nvSpPr>
          <p:spPr>
            <a:xfrm>
              <a:off x="1252728" y="1965960"/>
              <a:ext cx="502920" cy="502920"/>
            </a:xfrm>
            <a:prstGeom prst="ellipse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7"/>
            <p:cNvSpPr/>
            <p:nvPr/>
          </p:nvSpPr>
          <p:spPr>
            <a:xfrm>
              <a:off x="1252728" y="1975104"/>
              <a:ext cx="502920" cy="5029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</a:t>
              </a:r>
              <a:endParaRPr lang="en-US" sz="1300" dirty="0"/>
            </a:p>
          </p:txBody>
        </p:sp>
        <p:sp>
          <p:nvSpPr>
            <p:cNvPr id="10" name="Text 8"/>
            <p:cNvSpPr/>
            <p:nvPr/>
          </p:nvSpPr>
          <p:spPr>
            <a:xfrm>
              <a:off x="1828800" y="1993392"/>
              <a:ext cx="1188720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Situation</a:t>
              </a:r>
              <a:endParaRPr lang="en-US" sz="1600" dirty="0"/>
            </a:p>
          </p:txBody>
        </p:sp>
        <p:sp>
          <p:nvSpPr>
            <p:cNvPr id="11" name="Text 9"/>
            <p:cNvSpPr/>
            <p:nvPr/>
          </p:nvSpPr>
          <p:spPr>
            <a:xfrm>
              <a:off x="1325880" y="2606040"/>
              <a:ext cx="1581912" cy="109728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When you said/did…</a:t>
              </a:r>
              <a:endParaRPr lang="en-US" sz="2000" dirty="0"/>
            </a:p>
          </p:txBody>
        </p:sp>
        <p:sp>
          <p:nvSpPr>
            <p:cNvPr id="12" name="Shape 10"/>
            <p:cNvSpPr/>
            <p:nvPr/>
          </p:nvSpPr>
          <p:spPr>
            <a:xfrm>
              <a:off x="2798064" y="2670048"/>
              <a:ext cx="256032" cy="329184"/>
            </a:xfrm>
            <a:prstGeom prst="rightArrow">
              <a:avLst/>
            </a:prstGeom>
            <a:solidFill>
              <a:srgbClr val="94A3B8">
                <a:alpha val="80000"/>
              </a:srgbClr>
            </a:solidFill>
            <a:ln w="12700">
              <a:solidFill>
                <a:srgbClr val="94A3B8">
                  <a:alpha val="65000"/>
                </a:srgbClr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E0810EF-12CC-F739-1CF9-E64C60A585D5}"/>
              </a:ext>
            </a:extLst>
          </p:cNvPr>
          <p:cNvGrpSpPr/>
          <p:nvPr/>
        </p:nvGrpSpPr>
        <p:grpSpPr>
          <a:xfrm>
            <a:off x="3448325" y="1965960"/>
            <a:ext cx="1801368" cy="1737360"/>
            <a:chOff x="3108960" y="1965960"/>
            <a:chExt cx="1801368" cy="1737360"/>
          </a:xfrm>
        </p:grpSpPr>
        <p:sp>
          <p:nvSpPr>
            <p:cNvPr id="14" name="Shape 12"/>
            <p:cNvSpPr/>
            <p:nvPr/>
          </p:nvSpPr>
          <p:spPr>
            <a:xfrm>
              <a:off x="3108960" y="1965960"/>
              <a:ext cx="502920" cy="502920"/>
            </a:xfrm>
            <a:prstGeom prst="ellipse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13"/>
            <p:cNvSpPr/>
            <p:nvPr/>
          </p:nvSpPr>
          <p:spPr>
            <a:xfrm>
              <a:off x="3108960" y="1975104"/>
              <a:ext cx="502920" cy="5029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B</a:t>
              </a:r>
              <a:endParaRPr lang="en-US" sz="1300" dirty="0"/>
            </a:p>
          </p:txBody>
        </p:sp>
        <p:sp>
          <p:nvSpPr>
            <p:cNvPr id="16" name="Text 14"/>
            <p:cNvSpPr/>
            <p:nvPr/>
          </p:nvSpPr>
          <p:spPr>
            <a:xfrm>
              <a:off x="3685032" y="1993392"/>
              <a:ext cx="1188720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Behavior</a:t>
              </a:r>
              <a:endParaRPr lang="en-US" sz="1600" dirty="0"/>
            </a:p>
          </p:txBody>
        </p:sp>
        <p:sp>
          <p:nvSpPr>
            <p:cNvPr id="17" name="Text 15"/>
            <p:cNvSpPr/>
            <p:nvPr/>
          </p:nvSpPr>
          <p:spPr>
            <a:xfrm>
              <a:off x="3182112" y="2606040"/>
              <a:ext cx="1581912" cy="109728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Specifically, you…</a:t>
              </a:r>
              <a:endParaRPr lang="en-US" sz="2000" dirty="0"/>
            </a:p>
          </p:txBody>
        </p:sp>
        <p:sp>
          <p:nvSpPr>
            <p:cNvPr id="18" name="Shape 16"/>
            <p:cNvSpPr/>
            <p:nvPr/>
          </p:nvSpPr>
          <p:spPr>
            <a:xfrm>
              <a:off x="4654296" y="2670048"/>
              <a:ext cx="256032" cy="329184"/>
            </a:xfrm>
            <a:prstGeom prst="rightArrow">
              <a:avLst/>
            </a:prstGeom>
            <a:solidFill>
              <a:srgbClr val="94A3B8">
                <a:alpha val="80000"/>
              </a:srgbClr>
            </a:solidFill>
            <a:ln w="12700">
              <a:solidFill>
                <a:srgbClr val="94A3B8">
                  <a:alpha val="65000"/>
                </a:srgbClr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8CC36C-5D0F-F281-9A57-EBAE0DC8B3D7}"/>
              </a:ext>
            </a:extLst>
          </p:cNvPr>
          <p:cNvGrpSpPr/>
          <p:nvPr/>
        </p:nvGrpSpPr>
        <p:grpSpPr>
          <a:xfrm>
            <a:off x="5304557" y="1965960"/>
            <a:ext cx="1801368" cy="1737360"/>
            <a:chOff x="4965192" y="1965960"/>
            <a:chExt cx="1801368" cy="1737360"/>
          </a:xfrm>
        </p:grpSpPr>
        <p:sp>
          <p:nvSpPr>
            <p:cNvPr id="20" name="Shape 18"/>
            <p:cNvSpPr/>
            <p:nvPr/>
          </p:nvSpPr>
          <p:spPr>
            <a:xfrm>
              <a:off x="4965192" y="1965960"/>
              <a:ext cx="502920" cy="502920"/>
            </a:xfrm>
            <a:prstGeom prst="ellipse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19"/>
            <p:cNvSpPr/>
            <p:nvPr/>
          </p:nvSpPr>
          <p:spPr>
            <a:xfrm>
              <a:off x="4965192" y="1975104"/>
              <a:ext cx="502920" cy="5029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I</a:t>
              </a:r>
              <a:endParaRPr lang="en-US" sz="1300" dirty="0"/>
            </a:p>
          </p:txBody>
        </p:sp>
        <p:sp>
          <p:nvSpPr>
            <p:cNvPr id="22" name="Text 20"/>
            <p:cNvSpPr/>
            <p:nvPr/>
          </p:nvSpPr>
          <p:spPr>
            <a:xfrm>
              <a:off x="5541264" y="1993392"/>
              <a:ext cx="1188720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Impact</a:t>
              </a:r>
              <a:endParaRPr lang="en-US" sz="1600" dirty="0"/>
            </a:p>
          </p:txBody>
        </p:sp>
        <p:sp>
          <p:nvSpPr>
            <p:cNvPr id="23" name="Text 21"/>
            <p:cNvSpPr/>
            <p:nvPr/>
          </p:nvSpPr>
          <p:spPr>
            <a:xfrm>
              <a:off x="5038344" y="2606040"/>
              <a:ext cx="1581912" cy="109728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The impact was…</a:t>
              </a:r>
              <a:endParaRPr lang="en-US" sz="2000" dirty="0"/>
            </a:p>
          </p:txBody>
        </p:sp>
        <p:sp>
          <p:nvSpPr>
            <p:cNvPr id="24" name="Shape 22"/>
            <p:cNvSpPr/>
            <p:nvPr/>
          </p:nvSpPr>
          <p:spPr>
            <a:xfrm>
              <a:off x="6510528" y="2670048"/>
              <a:ext cx="256032" cy="329184"/>
            </a:xfrm>
            <a:prstGeom prst="rightArrow">
              <a:avLst/>
            </a:prstGeom>
            <a:solidFill>
              <a:srgbClr val="94A3B8">
                <a:alpha val="80000"/>
              </a:srgbClr>
            </a:solidFill>
            <a:ln w="12700">
              <a:solidFill>
                <a:srgbClr val="94A3B8">
                  <a:alpha val="65000"/>
                </a:srgbClr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B6EAA2C-E6AD-1AE2-D002-D4DB98E6A0CC}"/>
              </a:ext>
            </a:extLst>
          </p:cNvPr>
          <p:cNvGrpSpPr/>
          <p:nvPr/>
        </p:nvGrpSpPr>
        <p:grpSpPr>
          <a:xfrm>
            <a:off x="7160789" y="1965960"/>
            <a:ext cx="1801368" cy="1737360"/>
            <a:chOff x="6821424" y="1965960"/>
            <a:chExt cx="1801368" cy="1737360"/>
          </a:xfrm>
        </p:grpSpPr>
        <p:sp>
          <p:nvSpPr>
            <p:cNvPr id="26" name="Shape 24"/>
            <p:cNvSpPr/>
            <p:nvPr/>
          </p:nvSpPr>
          <p:spPr>
            <a:xfrm>
              <a:off x="6821424" y="1965960"/>
              <a:ext cx="502920" cy="502920"/>
            </a:xfrm>
            <a:prstGeom prst="ellipse">
              <a:avLst/>
            </a:prstGeom>
            <a:solidFill>
              <a:srgbClr val="F0B429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25"/>
            <p:cNvSpPr/>
            <p:nvPr/>
          </p:nvSpPr>
          <p:spPr>
            <a:xfrm>
              <a:off x="6821424" y="1975104"/>
              <a:ext cx="502920" cy="5029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Std</a:t>
              </a:r>
              <a:endParaRPr lang="en-US" sz="1300" dirty="0"/>
            </a:p>
          </p:txBody>
        </p:sp>
        <p:sp>
          <p:nvSpPr>
            <p:cNvPr id="28" name="Text 26"/>
            <p:cNvSpPr/>
            <p:nvPr/>
          </p:nvSpPr>
          <p:spPr>
            <a:xfrm>
              <a:off x="7397496" y="1993392"/>
              <a:ext cx="1188720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Standard</a:t>
              </a:r>
              <a:endParaRPr lang="en-US" sz="1600" dirty="0"/>
            </a:p>
          </p:txBody>
        </p:sp>
        <p:sp>
          <p:nvSpPr>
            <p:cNvPr id="29" name="Text 27"/>
            <p:cNvSpPr/>
            <p:nvPr/>
          </p:nvSpPr>
          <p:spPr>
            <a:xfrm>
              <a:off x="6894576" y="2606040"/>
              <a:ext cx="1581912" cy="109728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The expectation is…</a:t>
              </a:r>
              <a:endParaRPr lang="en-US" sz="2000" dirty="0"/>
            </a:p>
          </p:txBody>
        </p:sp>
        <p:sp>
          <p:nvSpPr>
            <p:cNvPr id="30" name="Shape 28"/>
            <p:cNvSpPr/>
            <p:nvPr/>
          </p:nvSpPr>
          <p:spPr>
            <a:xfrm>
              <a:off x="8366760" y="2670048"/>
              <a:ext cx="256032" cy="329184"/>
            </a:xfrm>
            <a:prstGeom prst="rightArrow">
              <a:avLst/>
            </a:prstGeom>
            <a:solidFill>
              <a:srgbClr val="94A3B8">
                <a:alpha val="80000"/>
              </a:srgbClr>
            </a:solidFill>
            <a:ln w="12700">
              <a:solidFill>
                <a:srgbClr val="94A3B8">
                  <a:alpha val="65000"/>
                </a:srgbClr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88D87A1-2B27-D4BD-4F85-487AA8D28AD0}"/>
              </a:ext>
            </a:extLst>
          </p:cNvPr>
          <p:cNvGrpSpPr/>
          <p:nvPr/>
        </p:nvGrpSpPr>
        <p:grpSpPr>
          <a:xfrm>
            <a:off x="9017021" y="1965960"/>
            <a:ext cx="1764792" cy="1737360"/>
            <a:chOff x="8677656" y="1965960"/>
            <a:chExt cx="1764792" cy="1737360"/>
          </a:xfrm>
        </p:grpSpPr>
        <p:sp>
          <p:nvSpPr>
            <p:cNvPr id="32" name="Shape 30"/>
            <p:cNvSpPr/>
            <p:nvPr/>
          </p:nvSpPr>
          <p:spPr>
            <a:xfrm>
              <a:off x="8677656" y="1965960"/>
              <a:ext cx="502920" cy="502920"/>
            </a:xfrm>
            <a:prstGeom prst="ellipse">
              <a:avLst/>
            </a:prstGeom>
            <a:solidFill>
              <a:srgbClr val="F0B429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 31"/>
            <p:cNvSpPr/>
            <p:nvPr/>
          </p:nvSpPr>
          <p:spPr>
            <a:xfrm>
              <a:off x="8677656" y="1975104"/>
              <a:ext cx="502920" cy="5029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Next</a:t>
              </a:r>
              <a:endParaRPr lang="en-US" sz="1100" dirty="0"/>
            </a:p>
          </p:txBody>
        </p:sp>
        <p:sp>
          <p:nvSpPr>
            <p:cNvPr id="34" name="Text 32"/>
            <p:cNvSpPr/>
            <p:nvPr/>
          </p:nvSpPr>
          <p:spPr>
            <a:xfrm>
              <a:off x="9253728" y="1993392"/>
              <a:ext cx="1188720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Next step</a:t>
              </a:r>
              <a:endParaRPr lang="en-US" sz="1600" dirty="0"/>
            </a:p>
          </p:txBody>
        </p:sp>
        <p:sp>
          <p:nvSpPr>
            <p:cNvPr id="35" name="Text 33"/>
            <p:cNvSpPr/>
            <p:nvPr/>
          </p:nvSpPr>
          <p:spPr>
            <a:xfrm>
              <a:off x="8750808" y="2606040"/>
              <a:ext cx="1581912" cy="109728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Next time, try…</a:t>
              </a:r>
              <a:endParaRPr lang="en-US" sz="2000" dirty="0"/>
            </a:p>
          </p:txBody>
        </p:sp>
      </p:grpSp>
      <p:sp>
        <p:nvSpPr>
          <p:cNvPr id="36" name="Shape 34"/>
          <p:cNvSpPr/>
          <p:nvPr/>
        </p:nvSpPr>
        <p:spPr>
          <a:xfrm>
            <a:off x="1143000" y="4206240"/>
            <a:ext cx="10012680" cy="233172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5F456EE-3245-1115-6CAE-42479BBDF220}"/>
              </a:ext>
            </a:extLst>
          </p:cNvPr>
          <p:cNvGrpSpPr/>
          <p:nvPr/>
        </p:nvGrpSpPr>
        <p:grpSpPr>
          <a:xfrm>
            <a:off x="1325880" y="4343400"/>
            <a:ext cx="9692640" cy="2103120"/>
            <a:chOff x="1325880" y="4343400"/>
            <a:chExt cx="9692640" cy="2103120"/>
          </a:xfrm>
        </p:grpSpPr>
        <p:sp>
          <p:nvSpPr>
            <p:cNvPr id="37" name="Text 35"/>
            <p:cNvSpPr/>
            <p:nvPr/>
          </p:nvSpPr>
          <p:spPr>
            <a:xfrm>
              <a:off x="1325880" y="4343400"/>
              <a:ext cx="969264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Feedback guardrails</a:t>
              </a:r>
              <a:endParaRPr lang="en-US" sz="2400" dirty="0"/>
            </a:p>
          </p:txBody>
        </p:sp>
        <p:sp>
          <p:nvSpPr>
            <p:cNvPr id="38" name="Text 36"/>
            <p:cNvSpPr/>
            <p:nvPr/>
          </p:nvSpPr>
          <p:spPr>
            <a:xfrm>
              <a:off x="1325880" y="4663440"/>
              <a:ext cx="9692640" cy="178308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Focus on observable behavior (not personality)</a:t>
              </a:r>
              <a:endParaRPr lang="en-US" sz="2000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Anchor to ethics, client safety, and competency standards</a:t>
              </a:r>
              <a:endParaRPr lang="en-US" sz="2000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Offer a concrete alternative (“try X next time…”)</a:t>
              </a:r>
              <a:endParaRPr lang="en-US" sz="2000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Keep dignity intact: high standards + high support</a:t>
              </a:r>
              <a:endParaRPr lang="en-US" sz="20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52628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Facilitator demo</a:t>
            </a:r>
            <a:endParaRPr lang="en-US" sz="36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1056132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F3F99B-EDC9-4CDA-7661-71634F177C35}"/>
              </a:ext>
            </a:extLst>
          </p:cNvPr>
          <p:cNvGrpSpPr/>
          <p:nvPr/>
        </p:nvGrpSpPr>
        <p:grpSpPr>
          <a:xfrm>
            <a:off x="1143000" y="1508760"/>
            <a:ext cx="9966960" cy="2651760"/>
            <a:chOff x="1143000" y="1508760"/>
            <a:chExt cx="9966960" cy="2651760"/>
          </a:xfrm>
        </p:grpSpPr>
        <p:sp>
          <p:nvSpPr>
            <p:cNvPr id="7" name="Text 5"/>
            <p:cNvSpPr/>
            <p:nvPr/>
          </p:nvSpPr>
          <p:spPr>
            <a:xfrm>
              <a:off x="1143000" y="1508760"/>
              <a:ext cx="996696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32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Demonstration (5 minutes):</a:t>
              </a:r>
              <a:endParaRPr lang="en-US" sz="3200" dirty="0"/>
            </a:p>
          </p:txBody>
        </p:sp>
        <p:sp>
          <p:nvSpPr>
            <p:cNvPr id="8" name="Text 6"/>
            <p:cNvSpPr/>
            <p:nvPr/>
          </p:nvSpPr>
          <p:spPr>
            <a:xfrm>
              <a:off x="1143000" y="2057400"/>
              <a:ext cx="9966960" cy="210312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203200" indent="-203200">
                <a:lnSpc>
                  <a:spcPct val="110000"/>
                </a:lnSpc>
                <a:buSzPct val="100000"/>
                <a:buChar char="•"/>
              </a:pPr>
              <a:r>
                <a:rPr lang="en-US" sz="24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Open with the micro-contract</a:t>
              </a:r>
              <a:endParaRPr lang="en-US" sz="2400" dirty="0"/>
            </a:p>
            <a:p>
              <a:pPr marL="203200" indent="-203200">
                <a:lnSpc>
                  <a:spcPct val="110000"/>
                </a:lnSpc>
                <a:buSzPct val="100000"/>
                <a:buChar char="•"/>
              </a:pPr>
              <a:r>
                <a:rPr lang="en-US" sz="24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Name one role shift (e.g., “evaluator mode”)</a:t>
              </a:r>
              <a:endParaRPr lang="en-US" sz="2400" dirty="0"/>
            </a:p>
            <a:p>
              <a:pPr marL="203200" indent="-203200">
                <a:lnSpc>
                  <a:spcPct val="110000"/>
                </a:lnSpc>
                <a:buSzPct val="100000"/>
                <a:buChar char="•"/>
              </a:pPr>
              <a:r>
                <a:rPr lang="en-US" sz="24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Deliver one feedback point using SBI + Standard + Next step</a:t>
              </a:r>
              <a:endParaRPr lang="en-US" sz="2400" dirty="0"/>
            </a:p>
          </p:txBody>
        </p:sp>
      </p:grpSp>
      <p:sp>
        <p:nvSpPr>
          <p:cNvPr id="9" name="Shape 7"/>
          <p:cNvSpPr/>
          <p:nvPr/>
        </p:nvSpPr>
        <p:spPr>
          <a:xfrm>
            <a:off x="1143000" y="4343400"/>
            <a:ext cx="9966960" cy="205740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9548B4-6ED9-6594-A8FF-3D8ACFBE0905}"/>
              </a:ext>
            </a:extLst>
          </p:cNvPr>
          <p:cNvGrpSpPr/>
          <p:nvPr/>
        </p:nvGrpSpPr>
        <p:grpSpPr>
          <a:xfrm>
            <a:off x="1325880" y="4480560"/>
            <a:ext cx="9601200" cy="1828800"/>
            <a:chOff x="1325880" y="4480560"/>
            <a:chExt cx="9601200" cy="1828800"/>
          </a:xfrm>
        </p:grpSpPr>
        <p:sp>
          <p:nvSpPr>
            <p:cNvPr id="10" name="Text 8"/>
            <p:cNvSpPr/>
            <p:nvPr/>
          </p:nvSpPr>
          <p:spPr>
            <a:xfrm>
              <a:off x="1325880" y="4480560"/>
              <a:ext cx="9601200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Debrief prompts:</a:t>
              </a:r>
              <a:endParaRPr lang="en-US" sz="2400" dirty="0"/>
            </a:p>
          </p:txBody>
        </p:sp>
        <p:sp>
          <p:nvSpPr>
            <p:cNvPr id="11" name="Text 9"/>
            <p:cNvSpPr/>
            <p:nvPr/>
          </p:nvSpPr>
          <p:spPr>
            <a:xfrm>
              <a:off x="1325880" y="4846320"/>
              <a:ext cx="9601200" cy="146304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Where did role naming increase clarity?</a:t>
              </a:r>
              <a:endParaRPr lang="en-US" sz="2000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How did the supervisor hold support and standards together?</a:t>
              </a:r>
              <a:endParaRPr lang="en-US" sz="2000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What was the most actionable part of the feedback?</a:t>
              </a:r>
              <a:endParaRPr lang="en-US" sz="20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52628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Role-play (triads): instructions:</a:t>
            </a:r>
            <a:endParaRPr lang="en-US" sz="32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5120640" cy="20116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905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822960" y="1234440"/>
            <a:ext cx="73152" cy="2011680"/>
          </a:xfrm>
          <a:prstGeom prst="rect">
            <a:avLst/>
          </a:prstGeom>
          <a:solidFill>
            <a:srgbClr val="1B998B"/>
          </a:solidFill>
          <a:ln w="12700">
            <a:solidFill>
              <a:srgbClr val="1B998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F30EAD-E512-518B-54C6-1FD90A67FF86}"/>
              </a:ext>
            </a:extLst>
          </p:cNvPr>
          <p:cNvGrpSpPr/>
          <p:nvPr/>
        </p:nvGrpSpPr>
        <p:grpSpPr>
          <a:xfrm>
            <a:off x="1024128" y="1399032"/>
            <a:ext cx="5230368" cy="1783080"/>
            <a:chOff x="1024128" y="1399032"/>
            <a:chExt cx="5230368" cy="1783080"/>
          </a:xfrm>
        </p:grpSpPr>
        <p:pic>
          <p:nvPicPr>
            <p:cNvPr id="8" name="Image 0" descr="preencoded.png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4128" y="1435608"/>
              <a:ext cx="402336" cy="402336"/>
            </a:xfrm>
            <a:prstGeom prst="rect">
              <a:avLst/>
            </a:prstGeom>
          </p:spPr>
        </p:pic>
        <p:sp>
          <p:nvSpPr>
            <p:cNvPr id="9" name="Text 6"/>
            <p:cNvSpPr/>
            <p:nvPr/>
          </p:nvSpPr>
          <p:spPr>
            <a:xfrm>
              <a:off x="1536192" y="1399032"/>
              <a:ext cx="4178808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Round timing (15 minutes)</a:t>
              </a:r>
              <a:endParaRPr lang="en-US" sz="2400" dirty="0"/>
            </a:p>
          </p:txBody>
        </p:sp>
        <p:sp>
          <p:nvSpPr>
            <p:cNvPr id="10" name="Text 7"/>
            <p:cNvSpPr/>
            <p:nvPr/>
          </p:nvSpPr>
          <p:spPr>
            <a:xfrm>
              <a:off x="1536192" y="1856232"/>
              <a:ext cx="4718304" cy="132588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Role-play: 7 min</a:t>
              </a:r>
              <a:endParaRPr lang="en-US" dirty="0"/>
            </a:p>
            <a:p>
              <a:pPr marL="0" indent="0">
                <a:buNone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Feedback: 6 min</a:t>
              </a:r>
              <a:endParaRPr lang="en-US" dirty="0"/>
            </a:p>
            <a:p>
              <a:pPr marL="0" indent="0">
                <a:buNone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Reset/rotate: 2 min</a:t>
              </a:r>
              <a:endParaRPr lang="en-US" dirty="0"/>
            </a:p>
          </p:txBody>
        </p:sp>
      </p:grpSp>
      <p:sp>
        <p:nvSpPr>
          <p:cNvPr id="11" name="Shape 8"/>
          <p:cNvSpPr/>
          <p:nvPr/>
        </p:nvSpPr>
        <p:spPr>
          <a:xfrm>
            <a:off x="6263640" y="1234440"/>
            <a:ext cx="5120640" cy="20116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16"/>
          <p:cNvSpPr/>
          <p:nvPr/>
        </p:nvSpPr>
        <p:spPr>
          <a:xfrm>
            <a:off x="7863840" y="2121408"/>
            <a:ext cx="1920240" cy="0"/>
          </a:xfrm>
          <a:prstGeom prst="line">
            <a:avLst/>
          </a:prstGeom>
          <a:noFill/>
          <a:ln w="25400">
            <a:solidFill>
              <a:srgbClr val="94A3B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7"/>
          <p:cNvSpPr/>
          <p:nvPr/>
        </p:nvSpPr>
        <p:spPr>
          <a:xfrm>
            <a:off x="7818120" y="2359152"/>
            <a:ext cx="640080" cy="320040"/>
          </a:xfrm>
          <a:prstGeom prst="line">
            <a:avLst/>
          </a:prstGeom>
          <a:noFill/>
          <a:ln w="25400">
            <a:solidFill>
              <a:srgbClr val="94A3B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8"/>
          <p:cNvSpPr/>
          <p:nvPr/>
        </p:nvSpPr>
        <p:spPr>
          <a:xfrm flipH="1">
            <a:off x="9144000" y="2185416"/>
            <a:ext cx="301752" cy="493775"/>
          </a:xfrm>
          <a:prstGeom prst="line">
            <a:avLst/>
          </a:prstGeom>
          <a:noFill/>
          <a:ln w="25400">
            <a:solidFill>
              <a:srgbClr val="94A3B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492240" y="1417320"/>
            <a:ext cx="46634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Roles</a:t>
            </a:r>
            <a:endParaRPr lang="en-US" sz="28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2253E3F-A7D2-D61B-2B4F-AAF53E4D1670}"/>
              </a:ext>
            </a:extLst>
          </p:cNvPr>
          <p:cNvGrpSpPr/>
          <p:nvPr/>
        </p:nvGrpSpPr>
        <p:grpSpPr>
          <a:xfrm>
            <a:off x="6383361" y="1921655"/>
            <a:ext cx="2011680" cy="502920"/>
            <a:chOff x="6858000" y="1874520"/>
            <a:chExt cx="2011680" cy="502920"/>
          </a:xfrm>
        </p:grpSpPr>
        <p:sp>
          <p:nvSpPr>
            <p:cNvPr id="13" name="Shape 10"/>
            <p:cNvSpPr/>
            <p:nvPr/>
          </p:nvSpPr>
          <p:spPr>
            <a:xfrm>
              <a:off x="6858000" y="1874520"/>
              <a:ext cx="2011680" cy="502920"/>
            </a:xfrm>
            <a:prstGeom prst="roundRect">
              <a:avLst/>
            </a:prstGeom>
            <a:solidFill>
              <a:srgbClr val="1B998B">
                <a:alpha val="85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11"/>
            <p:cNvSpPr/>
            <p:nvPr/>
          </p:nvSpPr>
          <p:spPr>
            <a:xfrm>
              <a:off x="6858000" y="1947672"/>
              <a:ext cx="201168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Supervisor</a:t>
              </a:r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ADC061-43FC-70FF-6CAE-8AC02D40226F}"/>
              </a:ext>
            </a:extLst>
          </p:cNvPr>
          <p:cNvGrpSpPr/>
          <p:nvPr/>
        </p:nvGrpSpPr>
        <p:grpSpPr>
          <a:xfrm>
            <a:off x="9218001" y="1921655"/>
            <a:ext cx="2011680" cy="502920"/>
            <a:chOff x="9692640" y="1874520"/>
            <a:chExt cx="2011680" cy="502920"/>
          </a:xfrm>
        </p:grpSpPr>
        <p:sp>
          <p:nvSpPr>
            <p:cNvPr id="15" name="Shape 12"/>
            <p:cNvSpPr/>
            <p:nvPr/>
          </p:nvSpPr>
          <p:spPr>
            <a:xfrm>
              <a:off x="9692640" y="1874520"/>
              <a:ext cx="2011680" cy="502920"/>
            </a:xfrm>
            <a:prstGeom prst="roundRect">
              <a:avLst/>
            </a:prstGeom>
            <a:solidFill>
              <a:srgbClr val="F0B429">
                <a:alpha val="85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13"/>
            <p:cNvSpPr/>
            <p:nvPr/>
          </p:nvSpPr>
          <p:spPr>
            <a:xfrm>
              <a:off x="9692640" y="1947672"/>
              <a:ext cx="201168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Supervisee</a:t>
              </a:r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E9F3C4C-55DD-23F4-530C-0DF6F78FB891}"/>
              </a:ext>
            </a:extLst>
          </p:cNvPr>
          <p:cNvGrpSpPr/>
          <p:nvPr/>
        </p:nvGrpSpPr>
        <p:grpSpPr>
          <a:xfrm>
            <a:off x="7800681" y="2534303"/>
            <a:ext cx="2011680" cy="502920"/>
            <a:chOff x="8275320" y="2487168"/>
            <a:chExt cx="2011680" cy="502920"/>
          </a:xfrm>
        </p:grpSpPr>
        <p:sp>
          <p:nvSpPr>
            <p:cNvPr id="17" name="Shape 14"/>
            <p:cNvSpPr/>
            <p:nvPr/>
          </p:nvSpPr>
          <p:spPr>
            <a:xfrm>
              <a:off x="8275320" y="2487168"/>
              <a:ext cx="2011680" cy="502920"/>
            </a:xfrm>
            <a:prstGeom prst="roundRect">
              <a:avLst/>
            </a:prstGeom>
            <a:solidFill>
              <a:srgbClr val="AFC1D0">
                <a:alpha val="85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15"/>
            <p:cNvSpPr/>
            <p:nvPr/>
          </p:nvSpPr>
          <p:spPr>
            <a:xfrm>
              <a:off x="8275320" y="2560320"/>
              <a:ext cx="201168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Observer/Coach</a:t>
              </a:r>
              <a:endParaRPr lang="en-US" dirty="0"/>
            </a:p>
          </p:txBody>
        </p:sp>
      </p:grpSp>
      <p:sp>
        <p:nvSpPr>
          <p:cNvPr id="22" name="Shape 19"/>
          <p:cNvSpPr/>
          <p:nvPr/>
        </p:nvSpPr>
        <p:spPr>
          <a:xfrm>
            <a:off x="822960" y="3474720"/>
            <a:ext cx="10561320" cy="31546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23EA234-227E-D764-5554-02031FB5F6C6}"/>
              </a:ext>
            </a:extLst>
          </p:cNvPr>
          <p:cNvGrpSpPr/>
          <p:nvPr/>
        </p:nvGrpSpPr>
        <p:grpSpPr>
          <a:xfrm>
            <a:off x="1097280" y="3703320"/>
            <a:ext cx="4937760" cy="2532888"/>
            <a:chOff x="1097280" y="3703320"/>
            <a:chExt cx="4937760" cy="2532888"/>
          </a:xfrm>
        </p:grpSpPr>
        <p:sp>
          <p:nvSpPr>
            <p:cNvPr id="23" name="Text 20"/>
            <p:cNvSpPr/>
            <p:nvPr/>
          </p:nvSpPr>
          <p:spPr>
            <a:xfrm>
              <a:off x="1097280" y="3703320"/>
              <a:ext cx="493776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Supervisor must demonstrate</a:t>
              </a:r>
              <a:endParaRPr lang="en-US" sz="2000" dirty="0"/>
            </a:p>
          </p:txBody>
        </p:sp>
        <p:sp>
          <p:nvSpPr>
            <p:cNvPr id="24" name="Text 21"/>
            <p:cNvSpPr/>
            <p:nvPr/>
          </p:nvSpPr>
          <p:spPr>
            <a:xfrm>
              <a:off x="1097280" y="4270248"/>
              <a:ext cx="4937760" cy="196596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Micro-contract opening (agenda + expectations)</a:t>
              </a:r>
              <a:endParaRPr lang="en-US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Name a role shift at least once</a:t>
              </a:r>
              <a:endParaRPr lang="en-US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Deliver one structured feedback point</a:t>
              </a:r>
              <a:endParaRPr lang="en-US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One power transparency statement</a:t>
              </a:r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21EAB5C-8D1B-8281-7043-021EB6C7FAD2}"/>
              </a:ext>
            </a:extLst>
          </p:cNvPr>
          <p:cNvGrpSpPr/>
          <p:nvPr/>
        </p:nvGrpSpPr>
        <p:grpSpPr>
          <a:xfrm>
            <a:off x="6446520" y="3703320"/>
            <a:ext cx="4754880" cy="2450592"/>
            <a:chOff x="6446520" y="3703320"/>
            <a:chExt cx="4754880" cy="2450592"/>
          </a:xfrm>
        </p:grpSpPr>
        <p:sp>
          <p:nvSpPr>
            <p:cNvPr id="25" name="Text 22"/>
            <p:cNvSpPr/>
            <p:nvPr/>
          </p:nvSpPr>
          <p:spPr>
            <a:xfrm>
              <a:off x="6446520" y="3703320"/>
              <a:ext cx="45720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Supervisee must demonstrate</a:t>
              </a:r>
              <a:endParaRPr lang="en-US" sz="2000" dirty="0"/>
            </a:p>
          </p:txBody>
        </p:sp>
        <p:sp>
          <p:nvSpPr>
            <p:cNvPr id="26" name="Text 23"/>
            <p:cNvSpPr/>
            <p:nvPr/>
          </p:nvSpPr>
          <p:spPr>
            <a:xfrm>
              <a:off x="6446520" y="4206240"/>
              <a:ext cx="4754880" cy="1947672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Present a challenge (de-identified)</a:t>
              </a:r>
              <a:endParaRPr lang="en-US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Respond authentically (mild defensiveness is ok)</a:t>
              </a:r>
              <a:endParaRPr lang="en-US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Ask one question about expectations/evaluation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497705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Observer rubric (0–2 each)</a:t>
            </a:r>
            <a:endParaRPr lang="en-US" sz="32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1056132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143000" y="1600200"/>
            <a:ext cx="10012680" cy="600075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325880" y="1764792"/>
            <a:ext cx="7726680" cy="5086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Behavior / Skill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9235440" y="1764792"/>
            <a:ext cx="1737360" cy="5086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2400" b="1" dirty="0">
                <a:solidFill>
                  <a:schemeClr val="bg1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Score (0–2)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Shape 8"/>
          <p:cNvSpPr/>
          <p:nvPr/>
        </p:nvSpPr>
        <p:spPr>
          <a:xfrm>
            <a:off x="1143000" y="2200275"/>
            <a:ext cx="10012680" cy="600075"/>
          </a:xfrm>
          <a:prstGeom prst="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325880" y="2328291"/>
            <a:ext cx="7635240" cy="5086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Opened with micro-contract (agenda/expectations)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9281160" y="2346579"/>
            <a:ext cx="1691640" cy="30746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281160" y="2383155"/>
            <a:ext cx="1691640" cy="2800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0   1   2</a:t>
            </a:r>
            <a:endParaRPr lang="en-US" sz="2000" dirty="0"/>
          </a:p>
        </p:txBody>
      </p:sp>
      <p:sp>
        <p:nvSpPr>
          <p:cNvPr id="14" name="Shape 12"/>
          <p:cNvSpPr/>
          <p:nvPr/>
        </p:nvSpPr>
        <p:spPr>
          <a:xfrm>
            <a:off x="1143000" y="2800350"/>
            <a:ext cx="10012680" cy="600075"/>
          </a:xfrm>
          <a:prstGeom prst="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1325880" y="2928366"/>
            <a:ext cx="7635240" cy="5086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Named supervision role(s) explicitly</a:t>
            </a:r>
            <a:endParaRPr lang="en-US" sz="2000" dirty="0"/>
          </a:p>
        </p:txBody>
      </p:sp>
      <p:sp>
        <p:nvSpPr>
          <p:cNvPr id="16" name="Shape 14"/>
          <p:cNvSpPr/>
          <p:nvPr/>
        </p:nvSpPr>
        <p:spPr>
          <a:xfrm>
            <a:off x="9281160" y="2946654"/>
            <a:ext cx="1691640" cy="30746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9281160" y="2983230"/>
            <a:ext cx="1691640" cy="2800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0   1   2</a:t>
            </a:r>
            <a:endParaRPr lang="en-US" sz="2000" dirty="0"/>
          </a:p>
        </p:txBody>
      </p:sp>
      <p:sp>
        <p:nvSpPr>
          <p:cNvPr id="18" name="Shape 16"/>
          <p:cNvSpPr/>
          <p:nvPr/>
        </p:nvSpPr>
        <p:spPr>
          <a:xfrm>
            <a:off x="1143000" y="3400425"/>
            <a:ext cx="10012680" cy="600075"/>
          </a:xfrm>
          <a:prstGeom prst="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1325880" y="3528441"/>
            <a:ext cx="7635240" cy="5086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Power transparency (evaluation, standards, choice points)</a:t>
            </a:r>
            <a:endParaRPr lang="en-US" sz="2000" dirty="0"/>
          </a:p>
        </p:txBody>
      </p:sp>
      <p:sp>
        <p:nvSpPr>
          <p:cNvPr id="20" name="Shape 18"/>
          <p:cNvSpPr/>
          <p:nvPr/>
        </p:nvSpPr>
        <p:spPr>
          <a:xfrm>
            <a:off x="9281160" y="3546729"/>
            <a:ext cx="1691640" cy="30746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9281160" y="3583305"/>
            <a:ext cx="1691640" cy="2800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0   1   2</a:t>
            </a:r>
            <a:endParaRPr lang="en-US" sz="2000" dirty="0"/>
          </a:p>
        </p:txBody>
      </p:sp>
      <p:sp>
        <p:nvSpPr>
          <p:cNvPr id="22" name="Shape 20"/>
          <p:cNvSpPr/>
          <p:nvPr/>
        </p:nvSpPr>
        <p:spPr>
          <a:xfrm>
            <a:off x="1143000" y="4000500"/>
            <a:ext cx="10012680" cy="600075"/>
          </a:xfrm>
          <a:prstGeom prst="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1325880" y="4128516"/>
            <a:ext cx="7635240" cy="5086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Alliance behaviors (clarity + empathy + collaboration)</a:t>
            </a:r>
            <a:endParaRPr lang="en-US" sz="2000" dirty="0"/>
          </a:p>
        </p:txBody>
      </p:sp>
      <p:sp>
        <p:nvSpPr>
          <p:cNvPr id="24" name="Shape 22"/>
          <p:cNvSpPr/>
          <p:nvPr/>
        </p:nvSpPr>
        <p:spPr>
          <a:xfrm>
            <a:off x="9281160" y="4146804"/>
            <a:ext cx="1691640" cy="30746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9281160" y="4183380"/>
            <a:ext cx="1691640" cy="2800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0   1   2</a:t>
            </a:r>
            <a:endParaRPr lang="en-US" sz="2000" dirty="0"/>
          </a:p>
        </p:txBody>
      </p:sp>
      <p:sp>
        <p:nvSpPr>
          <p:cNvPr id="26" name="Shape 24"/>
          <p:cNvSpPr/>
          <p:nvPr/>
        </p:nvSpPr>
        <p:spPr>
          <a:xfrm>
            <a:off x="1143000" y="4600575"/>
            <a:ext cx="10012680" cy="600075"/>
          </a:xfrm>
          <a:prstGeom prst="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1325880" y="4728591"/>
            <a:ext cx="7635240" cy="5086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Structured feedback (SBI + Standard + Next step)</a:t>
            </a:r>
            <a:endParaRPr lang="en-US" sz="2000" dirty="0"/>
          </a:p>
        </p:txBody>
      </p:sp>
      <p:sp>
        <p:nvSpPr>
          <p:cNvPr id="28" name="Shape 26"/>
          <p:cNvSpPr/>
          <p:nvPr/>
        </p:nvSpPr>
        <p:spPr>
          <a:xfrm>
            <a:off x="9281160" y="4746879"/>
            <a:ext cx="1691640" cy="30746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9281160" y="4783455"/>
            <a:ext cx="1691640" cy="2800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0   1   2</a:t>
            </a:r>
            <a:endParaRPr lang="en-US" sz="2000" dirty="0"/>
          </a:p>
        </p:txBody>
      </p:sp>
      <p:sp>
        <p:nvSpPr>
          <p:cNvPr id="30" name="Shape 28"/>
          <p:cNvSpPr/>
          <p:nvPr/>
        </p:nvSpPr>
        <p:spPr>
          <a:xfrm>
            <a:off x="1143000" y="5200650"/>
            <a:ext cx="10012680" cy="600075"/>
          </a:xfrm>
          <a:prstGeom prst="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1325880" y="5328666"/>
            <a:ext cx="7635240" cy="5086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Ethics/boundaries maintained</a:t>
            </a:r>
            <a:endParaRPr lang="en-US" sz="2000" dirty="0"/>
          </a:p>
        </p:txBody>
      </p:sp>
      <p:sp>
        <p:nvSpPr>
          <p:cNvPr id="32" name="Shape 30"/>
          <p:cNvSpPr/>
          <p:nvPr/>
        </p:nvSpPr>
        <p:spPr>
          <a:xfrm>
            <a:off x="9281160" y="5346954"/>
            <a:ext cx="1691640" cy="30746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9281160" y="5383530"/>
            <a:ext cx="1691640" cy="2800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0   1   2</a:t>
            </a:r>
            <a:endParaRPr lang="en-US" sz="2000" dirty="0"/>
          </a:p>
        </p:txBody>
      </p:sp>
      <p:sp>
        <p:nvSpPr>
          <p:cNvPr id="34" name="Shape 32"/>
          <p:cNvSpPr/>
          <p:nvPr/>
        </p:nvSpPr>
        <p:spPr>
          <a:xfrm>
            <a:off x="1143000" y="5800725"/>
            <a:ext cx="10012680" cy="600075"/>
          </a:xfrm>
          <a:prstGeom prst="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1325880" y="5928741"/>
            <a:ext cx="7635240" cy="5086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Clear next steps (plan + measurable)</a:t>
            </a:r>
            <a:endParaRPr lang="en-US" sz="2000" dirty="0"/>
          </a:p>
        </p:txBody>
      </p:sp>
      <p:sp>
        <p:nvSpPr>
          <p:cNvPr id="36" name="Shape 34"/>
          <p:cNvSpPr/>
          <p:nvPr/>
        </p:nvSpPr>
        <p:spPr>
          <a:xfrm>
            <a:off x="9281160" y="5947029"/>
            <a:ext cx="1691640" cy="30746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 35"/>
          <p:cNvSpPr/>
          <p:nvPr/>
        </p:nvSpPr>
        <p:spPr>
          <a:xfrm>
            <a:off x="9281160" y="5983605"/>
            <a:ext cx="1691640" cy="2800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0   1   2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48056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Scenario menu (pick one)</a:t>
            </a:r>
            <a:endParaRPr lang="en-US" sz="32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5120640" cy="25374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822960" y="1234440"/>
            <a:ext cx="82296" cy="2537460"/>
          </a:xfrm>
          <a:prstGeom prst="rect">
            <a:avLst/>
          </a:prstGeom>
          <a:solidFill>
            <a:srgbClr val="1B998B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9AFCD1-DFD9-ED51-61BC-B3202FAA6C54}"/>
              </a:ext>
            </a:extLst>
          </p:cNvPr>
          <p:cNvGrpSpPr/>
          <p:nvPr/>
        </p:nvGrpSpPr>
        <p:grpSpPr>
          <a:xfrm>
            <a:off x="1024128" y="1417320"/>
            <a:ext cx="4736592" cy="2144268"/>
            <a:chOff x="1024128" y="1417320"/>
            <a:chExt cx="4736592" cy="2144268"/>
          </a:xfrm>
        </p:grpSpPr>
        <p:sp>
          <p:nvSpPr>
            <p:cNvPr id="8" name="Text 6"/>
            <p:cNvSpPr/>
            <p:nvPr/>
          </p:nvSpPr>
          <p:spPr>
            <a:xfrm>
              <a:off x="1024128" y="1417320"/>
              <a:ext cx="4736592" cy="5029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1) Role confusion + evaluation anxiety</a:t>
              </a:r>
              <a:endParaRPr lang="en-US" sz="2000" dirty="0"/>
            </a:p>
          </p:txBody>
        </p:sp>
        <p:sp>
          <p:nvSpPr>
            <p:cNvPr id="9" name="Text 7"/>
            <p:cNvSpPr/>
            <p:nvPr/>
          </p:nvSpPr>
          <p:spPr>
            <a:xfrm>
              <a:off x="1024128" y="1984248"/>
              <a:ext cx="4736592" cy="157734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Supervisee is vague and worried about being “graded.” Clarify roles, expectations, and evaluation transparency.</a:t>
              </a:r>
              <a:endParaRPr lang="en-US" dirty="0"/>
            </a:p>
          </p:txBody>
        </p:sp>
      </p:grpSp>
      <p:sp>
        <p:nvSpPr>
          <p:cNvPr id="10" name="Shape 8"/>
          <p:cNvSpPr/>
          <p:nvPr/>
        </p:nvSpPr>
        <p:spPr>
          <a:xfrm>
            <a:off x="6263640" y="1234440"/>
            <a:ext cx="5120640" cy="25374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6263640" y="1234440"/>
            <a:ext cx="82296" cy="2537460"/>
          </a:xfrm>
          <a:prstGeom prst="rect">
            <a:avLst/>
          </a:prstGeom>
          <a:solidFill>
            <a:srgbClr val="F0B429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46EEA2-FC45-5417-2E51-206EA5B5CC3C}"/>
              </a:ext>
            </a:extLst>
          </p:cNvPr>
          <p:cNvGrpSpPr/>
          <p:nvPr/>
        </p:nvGrpSpPr>
        <p:grpSpPr>
          <a:xfrm>
            <a:off x="6464808" y="1417320"/>
            <a:ext cx="4736592" cy="2144268"/>
            <a:chOff x="6464808" y="1417320"/>
            <a:chExt cx="4736592" cy="2144268"/>
          </a:xfrm>
        </p:grpSpPr>
        <p:sp>
          <p:nvSpPr>
            <p:cNvPr id="12" name="Text 10"/>
            <p:cNvSpPr/>
            <p:nvPr/>
          </p:nvSpPr>
          <p:spPr>
            <a:xfrm>
              <a:off x="6464808" y="1417320"/>
              <a:ext cx="4736592" cy="5029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2) Documentation &amp; compliance risk</a:t>
              </a:r>
              <a:endParaRPr lang="en-US" sz="2000" dirty="0"/>
            </a:p>
          </p:txBody>
        </p:sp>
        <p:sp>
          <p:nvSpPr>
            <p:cNvPr id="13" name="Text 11"/>
            <p:cNvSpPr/>
            <p:nvPr/>
          </p:nvSpPr>
          <p:spPr>
            <a:xfrm>
              <a:off x="6464808" y="1984248"/>
              <a:ext cx="4736592" cy="157734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Notes are late/incomplete. Supervisee minimizes. Hold evaluator role; set expectations and support plan.</a:t>
              </a:r>
              <a:endParaRPr lang="en-US" dirty="0"/>
            </a:p>
          </p:txBody>
        </p:sp>
      </p:grpSp>
      <p:sp>
        <p:nvSpPr>
          <p:cNvPr id="14" name="Shape 12"/>
          <p:cNvSpPr/>
          <p:nvPr/>
        </p:nvSpPr>
        <p:spPr>
          <a:xfrm>
            <a:off x="822960" y="4091940"/>
            <a:ext cx="5120640" cy="25374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822960" y="4091940"/>
            <a:ext cx="82296" cy="2537460"/>
          </a:xfrm>
          <a:prstGeom prst="rect">
            <a:avLst/>
          </a:prstGeom>
          <a:solidFill>
            <a:srgbClr val="0B2D4D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518C58-6E49-4810-ED55-8316C67D6FEF}"/>
              </a:ext>
            </a:extLst>
          </p:cNvPr>
          <p:cNvGrpSpPr/>
          <p:nvPr/>
        </p:nvGrpSpPr>
        <p:grpSpPr>
          <a:xfrm>
            <a:off x="1024128" y="4274820"/>
            <a:ext cx="4736592" cy="2144268"/>
            <a:chOff x="1024128" y="4274820"/>
            <a:chExt cx="4736592" cy="2144268"/>
          </a:xfrm>
        </p:grpSpPr>
        <p:sp>
          <p:nvSpPr>
            <p:cNvPr id="16" name="Text 14"/>
            <p:cNvSpPr/>
            <p:nvPr/>
          </p:nvSpPr>
          <p:spPr>
            <a:xfrm>
              <a:off x="1024128" y="4274820"/>
              <a:ext cx="4736592" cy="5029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3) Cultural/power mismatch (rupture risk)</a:t>
              </a:r>
              <a:endParaRPr lang="en-US" dirty="0"/>
            </a:p>
          </p:txBody>
        </p:sp>
        <p:sp>
          <p:nvSpPr>
            <p:cNvPr id="17" name="Text 15"/>
            <p:cNvSpPr/>
            <p:nvPr/>
          </p:nvSpPr>
          <p:spPr>
            <a:xfrm>
              <a:off x="1024128" y="4841748"/>
              <a:ext cx="4736592" cy="157734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Corrective feedback is experienced as harsh or disrespectful. Process check + repair while keeping standards.</a:t>
              </a:r>
              <a:endParaRPr lang="en-US" dirty="0"/>
            </a:p>
          </p:txBody>
        </p:sp>
      </p:grpSp>
      <p:sp>
        <p:nvSpPr>
          <p:cNvPr id="18" name="Shape 16"/>
          <p:cNvSpPr/>
          <p:nvPr/>
        </p:nvSpPr>
        <p:spPr>
          <a:xfrm>
            <a:off x="6263640" y="4091940"/>
            <a:ext cx="5120640" cy="25374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6263640" y="4091940"/>
            <a:ext cx="82296" cy="2537460"/>
          </a:xfrm>
          <a:prstGeom prst="rect">
            <a:avLst/>
          </a:prstGeom>
          <a:solidFill>
            <a:srgbClr val="1B998B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F8EB06-2B88-8F7B-08E1-4DD4AFF1BA74}"/>
              </a:ext>
            </a:extLst>
          </p:cNvPr>
          <p:cNvGrpSpPr/>
          <p:nvPr/>
        </p:nvGrpSpPr>
        <p:grpSpPr>
          <a:xfrm>
            <a:off x="6464808" y="4274820"/>
            <a:ext cx="4736592" cy="2144268"/>
            <a:chOff x="6464808" y="4274820"/>
            <a:chExt cx="4736592" cy="2144268"/>
          </a:xfrm>
        </p:grpSpPr>
        <p:sp>
          <p:nvSpPr>
            <p:cNvPr id="20" name="Text 18"/>
            <p:cNvSpPr/>
            <p:nvPr/>
          </p:nvSpPr>
          <p:spPr>
            <a:xfrm>
              <a:off x="6464808" y="4274820"/>
              <a:ext cx="4736592" cy="5029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4) Boundary pressure (therapy-like request)</a:t>
              </a:r>
              <a:endParaRPr lang="en-US" dirty="0"/>
            </a:p>
          </p:txBody>
        </p:sp>
        <p:sp>
          <p:nvSpPr>
            <p:cNvPr id="21" name="Text 19"/>
            <p:cNvSpPr/>
            <p:nvPr/>
          </p:nvSpPr>
          <p:spPr>
            <a:xfrm>
              <a:off x="6464808" y="4841748"/>
              <a:ext cx="4736592" cy="157734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Supervisee requests personal therapy processing. Maintain supervision boundary; link to clinical impact and resources.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551572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Debrief questions (after each round)</a:t>
            </a:r>
            <a:endParaRPr lang="en-US" sz="28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1056132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143000" y="1600200"/>
            <a:ext cx="3215640" cy="420624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143000" y="1600200"/>
            <a:ext cx="3215640" cy="502920"/>
          </a:xfrm>
          <a:prstGeom prst="rect">
            <a:avLst/>
          </a:prstGeom>
          <a:solidFill>
            <a:srgbClr val="1B998B">
              <a:alpha val="88000"/>
            </a:srgbClr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280160" y="1709928"/>
            <a:ext cx="29413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Supervisor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1325880" y="2286000"/>
            <a:ext cx="2895600" cy="3383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What role were you in most?</a:t>
            </a:r>
            <a:endParaRPr lang="en-US" sz="2000" dirty="0"/>
          </a:p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What role did you avoid?</a:t>
            </a:r>
            <a:endParaRPr lang="en-US" sz="2000" dirty="0"/>
          </a:p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Where did you explicitly name evaluation?</a:t>
            </a:r>
            <a:endParaRPr lang="en-US" sz="2000" dirty="0"/>
          </a:p>
        </p:txBody>
      </p:sp>
      <p:sp>
        <p:nvSpPr>
          <p:cNvPr id="11" name="Shape 9"/>
          <p:cNvSpPr/>
          <p:nvPr/>
        </p:nvSpPr>
        <p:spPr>
          <a:xfrm>
            <a:off x="4541520" y="1600200"/>
            <a:ext cx="3215640" cy="420624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4541520" y="1600200"/>
            <a:ext cx="3215640" cy="502920"/>
          </a:xfrm>
          <a:prstGeom prst="rect">
            <a:avLst/>
          </a:prstGeom>
          <a:solidFill>
            <a:srgbClr val="F0B429">
              <a:alpha val="88000"/>
            </a:srgbClr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678680" y="1709928"/>
            <a:ext cx="29413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Supervisee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4724400" y="2286000"/>
            <a:ext cx="2895600" cy="3383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When did you feel safest/least safe?</a:t>
            </a:r>
            <a:endParaRPr lang="en-US" sz="2000" dirty="0"/>
          </a:p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What increased clarity?</a:t>
            </a:r>
            <a:endParaRPr lang="en-US" sz="2000" dirty="0"/>
          </a:p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What felt like power in the room?</a:t>
            </a:r>
            <a:endParaRPr lang="en-US" sz="2000" dirty="0"/>
          </a:p>
        </p:txBody>
      </p:sp>
      <p:sp>
        <p:nvSpPr>
          <p:cNvPr id="15" name="Shape 13"/>
          <p:cNvSpPr/>
          <p:nvPr/>
        </p:nvSpPr>
        <p:spPr>
          <a:xfrm>
            <a:off x="7940040" y="1600200"/>
            <a:ext cx="3215640" cy="420624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940040" y="1600200"/>
            <a:ext cx="3215640" cy="502920"/>
          </a:xfrm>
          <a:prstGeom prst="rect">
            <a:avLst/>
          </a:prstGeom>
          <a:solidFill>
            <a:srgbClr val="0B2D4D">
              <a:alpha val="88000"/>
            </a:srgbClr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8077200" y="1709928"/>
            <a:ext cx="29413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Observer/Coach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 16"/>
          <p:cNvSpPr/>
          <p:nvPr/>
        </p:nvSpPr>
        <p:spPr>
          <a:xfrm>
            <a:off x="8122920" y="2286000"/>
            <a:ext cx="2895600" cy="3383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What behavior had the highest impact?</a:t>
            </a:r>
            <a:endParaRPr lang="en-US" sz="2000" dirty="0"/>
          </a:p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Was feedback specific and actionable?</a:t>
            </a:r>
            <a:endParaRPr lang="en-US" sz="2000" dirty="0"/>
          </a:p>
          <a:p>
            <a:pPr marL="177800" indent="-177800">
              <a:lnSpc>
                <a:spcPct val="110000"/>
              </a:lnSpc>
              <a:buSzPct val="100000"/>
              <a:buChar char="•"/>
            </a:pP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What is one next step to practice?</a:t>
            </a:r>
            <a:endParaRPr lang="en-US" sz="2000" dirty="0"/>
          </a:p>
        </p:txBody>
      </p:sp>
      <p:sp>
        <p:nvSpPr>
          <p:cNvPr id="19" name="Shape 17"/>
          <p:cNvSpPr/>
          <p:nvPr/>
        </p:nvSpPr>
        <p:spPr>
          <a:xfrm>
            <a:off x="1143000" y="5897880"/>
            <a:ext cx="10012680" cy="73152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1325880" y="6053328"/>
            <a:ext cx="9601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If there was tension: “What would a repair statement sound like?”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lcome">
            <a:hlinkClick r:id="" action="ppaction://media"/>
            <a:extLst>
              <a:ext uri="{FF2B5EF4-FFF2-40B4-BE49-F238E27FC236}">
                <a16:creationId xmlns:a16="http://schemas.microsoft.com/office/drawing/2014/main" id="{9857B772-8525-191F-B1C4-6B42F6D79B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4219" r="3659"/>
          <a:stretch>
            <a:fillRect/>
          </a:stretch>
        </p:blipFill>
        <p:spPr>
          <a:xfrm>
            <a:off x="514350" y="20428"/>
            <a:ext cx="1123144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CFC084-818D-7C8A-0D38-947509AFB89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6"/>
              </a:clrFrom>
              <a:clrTo>
                <a:srgbClr val="F5F5F6">
                  <a:alpha val="0"/>
                </a:srgbClr>
              </a:clrTo>
            </a:clrChange>
          </a:blip>
          <a:srcRect l="736" r="3993"/>
          <a:stretch>
            <a:fillRect/>
          </a:stretch>
        </p:blipFill>
        <p:spPr>
          <a:xfrm>
            <a:off x="603315" y="-20428"/>
            <a:ext cx="11142483" cy="68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52628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Rupture and repair micro-skills:</a:t>
            </a:r>
            <a:endParaRPr lang="en-US" sz="3200" dirty="0"/>
          </a:p>
        </p:txBody>
      </p:sp>
      <p:sp>
        <p:nvSpPr>
          <p:cNvPr id="6" name="Shape 4"/>
          <p:cNvSpPr/>
          <p:nvPr/>
        </p:nvSpPr>
        <p:spPr>
          <a:xfrm>
            <a:off x="843621" y="1092708"/>
            <a:ext cx="1056132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143000" y="1508760"/>
            <a:ext cx="99669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When you sense tension rising:</a:t>
            </a:r>
            <a:endParaRPr lang="en-US" sz="2800" dirty="0"/>
          </a:p>
        </p:txBody>
      </p:sp>
      <p:sp>
        <p:nvSpPr>
          <p:cNvPr id="8" name="Shape 6"/>
          <p:cNvSpPr/>
          <p:nvPr/>
        </p:nvSpPr>
        <p:spPr>
          <a:xfrm>
            <a:off x="1135380" y="2048256"/>
            <a:ext cx="10012680" cy="64008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6CCC58-E145-2034-A40E-3C424B2823CD}"/>
              </a:ext>
            </a:extLst>
          </p:cNvPr>
          <p:cNvGrpSpPr/>
          <p:nvPr/>
        </p:nvGrpSpPr>
        <p:grpSpPr>
          <a:xfrm>
            <a:off x="1344168" y="2121408"/>
            <a:ext cx="9720072" cy="512064"/>
            <a:chOff x="1344168" y="2121408"/>
            <a:chExt cx="9720072" cy="512064"/>
          </a:xfrm>
        </p:grpSpPr>
        <p:sp>
          <p:nvSpPr>
            <p:cNvPr id="9" name="Shape 7"/>
            <p:cNvSpPr/>
            <p:nvPr/>
          </p:nvSpPr>
          <p:spPr>
            <a:xfrm>
              <a:off x="1344168" y="2157984"/>
              <a:ext cx="566928" cy="347472"/>
            </a:xfrm>
            <a:prstGeom prst="roundRect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8"/>
            <p:cNvSpPr/>
            <p:nvPr/>
          </p:nvSpPr>
          <p:spPr>
            <a:xfrm>
              <a:off x="1344168" y="2157984"/>
              <a:ext cx="566928" cy="34747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1</a:t>
              </a:r>
              <a:endParaRPr lang="en-US" sz="1300" dirty="0"/>
            </a:p>
          </p:txBody>
        </p:sp>
        <p:sp>
          <p:nvSpPr>
            <p:cNvPr id="11" name="Text 9"/>
            <p:cNvSpPr/>
            <p:nvPr/>
          </p:nvSpPr>
          <p:spPr>
            <a:xfrm>
              <a:off x="2011680" y="2121408"/>
              <a:ext cx="32004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Name it</a:t>
              </a:r>
              <a:endParaRPr lang="en-US" sz="2000" dirty="0"/>
            </a:p>
          </p:txBody>
        </p:sp>
        <p:sp>
          <p:nvSpPr>
            <p:cNvPr id="12" name="Text 10"/>
            <p:cNvSpPr/>
            <p:nvPr/>
          </p:nvSpPr>
          <p:spPr>
            <a:xfrm>
              <a:off x="2011680" y="2359152"/>
              <a:ext cx="905256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r">
                <a:buNone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“I notice this landed hard.”</a:t>
              </a:r>
              <a:endParaRPr lang="en-US" dirty="0"/>
            </a:p>
          </p:txBody>
        </p:sp>
      </p:grpSp>
      <p:sp>
        <p:nvSpPr>
          <p:cNvPr id="13" name="Shape 11"/>
          <p:cNvSpPr/>
          <p:nvPr/>
        </p:nvSpPr>
        <p:spPr>
          <a:xfrm>
            <a:off x="1135380" y="2825496"/>
            <a:ext cx="10012680" cy="64008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29B8D26-8E2F-8C03-EE88-50583AA0F815}"/>
              </a:ext>
            </a:extLst>
          </p:cNvPr>
          <p:cNvGrpSpPr/>
          <p:nvPr/>
        </p:nvGrpSpPr>
        <p:grpSpPr>
          <a:xfrm>
            <a:off x="1344168" y="2898648"/>
            <a:ext cx="9720072" cy="512064"/>
            <a:chOff x="1344168" y="2898648"/>
            <a:chExt cx="9720072" cy="512064"/>
          </a:xfrm>
        </p:grpSpPr>
        <p:sp>
          <p:nvSpPr>
            <p:cNvPr id="14" name="Shape 12"/>
            <p:cNvSpPr/>
            <p:nvPr/>
          </p:nvSpPr>
          <p:spPr>
            <a:xfrm>
              <a:off x="1344168" y="2935224"/>
              <a:ext cx="566928" cy="347472"/>
            </a:xfrm>
            <a:prstGeom prst="roundRect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13"/>
            <p:cNvSpPr/>
            <p:nvPr/>
          </p:nvSpPr>
          <p:spPr>
            <a:xfrm>
              <a:off x="1344168" y="2935224"/>
              <a:ext cx="566928" cy="34747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2</a:t>
              </a:r>
              <a:endParaRPr lang="en-US" sz="1300" dirty="0"/>
            </a:p>
          </p:txBody>
        </p:sp>
        <p:sp>
          <p:nvSpPr>
            <p:cNvPr id="16" name="Text 14"/>
            <p:cNvSpPr/>
            <p:nvPr/>
          </p:nvSpPr>
          <p:spPr>
            <a:xfrm>
              <a:off x="2011680" y="2898648"/>
              <a:ext cx="32004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Validate impact</a:t>
              </a:r>
              <a:endParaRPr lang="en-US" sz="2000" dirty="0"/>
            </a:p>
          </p:txBody>
        </p:sp>
        <p:sp>
          <p:nvSpPr>
            <p:cNvPr id="17" name="Text 15"/>
            <p:cNvSpPr/>
            <p:nvPr/>
          </p:nvSpPr>
          <p:spPr>
            <a:xfrm>
              <a:off x="2011680" y="3136392"/>
              <a:ext cx="905256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r">
                <a:buNone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“That makes sense given what you heard.”</a:t>
              </a:r>
              <a:endParaRPr lang="en-US" dirty="0"/>
            </a:p>
          </p:txBody>
        </p:sp>
      </p:grpSp>
      <p:sp>
        <p:nvSpPr>
          <p:cNvPr id="18" name="Shape 16"/>
          <p:cNvSpPr/>
          <p:nvPr/>
        </p:nvSpPr>
        <p:spPr>
          <a:xfrm>
            <a:off x="1135380" y="3602736"/>
            <a:ext cx="10012680" cy="64008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E7DC089-929B-65B4-8804-74E44D1AE014}"/>
              </a:ext>
            </a:extLst>
          </p:cNvPr>
          <p:cNvGrpSpPr/>
          <p:nvPr/>
        </p:nvGrpSpPr>
        <p:grpSpPr>
          <a:xfrm>
            <a:off x="1344168" y="3675888"/>
            <a:ext cx="9720072" cy="512064"/>
            <a:chOff x="1344168" y="3675888"/>
            <a:chExt cx="9720072" cy="512064"/>
          </a:xfrm>
        </p:grpSpPr>
        <p:sp>
          <p:nvSpPr>
            <p:cNvPr id="19" name="Shape 17"/>
            <p:cNvSpPr/>
            <p:nvPr/>
          </p:nvSpPr>
          <p:spPr>
            <a:xfrm>
              <a:off x="1344168" y="3712464"/>
              <a:ext cx="566928" cy="347472"/>
            </a:xfrm>
            <a:prstGeom prst="roundRect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18"/>
            <p:cNvSpPr/>
            <p:nvPr/>
          </p:nvSpPr>
          <p:spPr>
            <a:xfrm>
              <a:off x="1344168" y="3712464"/>
              <a:ext cx="566928" cy="34747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3</a:t>
              </a:r>
              <a:endParaRPr lang="en-US" sz="1300" dirty="0"/>
            </a:p>
          </p:txBody>
        </p:sp>
        <p:sp>
          <p:nvSpPr>
            <p:cNvPr id="21" name="Text 19"/>
            <p:cNvSpPr/>
            <p:nvPr/>
          </p:nvSpPr>
          <p:spPr>
            <a:xfrm>
              <a:off x="2011680" y="3675888"/>
              <a:ext cx="32004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Clarify intent + standard</a:t>
              </a:r>
              <a:endParaRPr lang="en-US" sz="2000" dirty="0"/>
            </a:p>
          </p:txBody>
        </p:sp>
        <p:sp>
          <p:nvSpPr>
            <p:cNvPr id="22" name="Text 20"/>
            <p:cNvSpPr/>
            <p:nvPr/>
          </p:nvSpPr>
          <p:spPr>
            <a:xfrm>
              <a:off x="2011680" y="3913632"/>
              <a:ext cx="905256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r">
                <a:buNone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“My intent is growth and client safety.”</a:t>
              </a:r>
              <a:endParaRPr lang="en-US" dirty="0"/>
            </a:p>
          </p:txBody>
        </p:sp>
      </p:grpSp>
      <p:sp>
        <p:nvSpPr>
          <p:cNvPr id="23" name="Shape 21"/>
          <p:cNvSpPr/>
          <p:nvPr/>
        </p:nvSpPr>
        <p:spPr>
          <a:xfrm>
            <a:off x="1135380" y="4379976"/>
            <a:ext cx="10012680" cy="64008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D1FACF-9FEF-C866-0797-0C66407BE6EA}"/>
              </a:ext>
            </a:extLst>
          </p:cNvPr>
          <p:cNvGrpSpPr/>
          <p:nvPr/>
        </p:nvGrpSpPr>
        <p:grpSpPr>
          <a:xfrm>
            <a:off x="1344168" y="4453128"/>
            <a:ext cx="9720072" cy="512064"/>
            <a:chOff x="1344168" y="4453128"/>
            <a:chExt cx="9720072" cy="512064"/>
          </a:xfrm>
        </p:grpSpPr>
        <p:sp>
          <p:nvSpPr>
            <p:cNvPr id="24" name="Shape 22"/>
            <p:cNvSpPr/>
            <p:nvPr/>
          </p:nvSpPr>
          <p:spPr>
            <a:xfrm>
              <a:off x="1344168" y="4489704"/>
              <a:ext cx="566928" cy="347472"/>
            </a:xfrm>
            <a:prstGeom prst="roundRect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23"/>
            <p:cNvSpPr/>
            <p:nvPr/>
          </p:nvSpPr>
          <p:spPr>
            <a:xfrm>
              <a:off x="1344168" y="4489704"/>
              <a:ext cx="566928" cy="34747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4</a:t>
              </a:r>
              <a:endParaRPr lang="en-US" sz="1300" dirty="0"/>
            </a:p>
          </p:txBody>
        </p:sp>
        <p:sp>
          <p:nvSpPr>
            <p:cNvPr id="26" name="Text 24"/>
            <p:cNvSpPr/>
            <p:nvPr/>
          </p:nvSpPr>
          <p:spPr>
            <a:xfrm>
              <a:off x="2011680" y="4453128"/>
              <a:ext cx="32004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Invite collaboration</a:t>
              </a:r>
              <a:endParaRPr lang="en-US" sz="2000" dirty="0"/>
            </a:p>
          </p:txBody>
        </p:sp>
        <p:sp>
          <p:nvSpPr>
            <p:cNvPr id="27" name="Text 25"/>
            <p:cNvSpPr/>
            <p:nvPr/>
          </p:nvSpPr>
          <p:spPr>
            <a:xfrm>
              <a:off x="2011680" y="4690872"/>
              <a:ext cx="905256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r">
                <a:buNone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“What would help you hear the standard clearly?”</a:t>
              </a:r>
              <a:endParaRPr lang="en-US" dirty="0"/>
            </a:p>
          </p:txBody>
        </p:sp>
      </p:grpSp>
      <p:sp>
        <p:nvSpPr>
          <p:cNvPr id="28" name="Shape 26"/>
          <p:cNvSpPr/>
          <p:nvPr/>
        </p:nvSpPr>
        <p:spPr>
          <a:xfrm>
            <a:off x="1135380" y="5157216"/>
            <a:ext cx="10012680" cy="64008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DC0A6A-981C-8CC3-B278-75848F854B6D}"/>
              </a:ext>
            </a:extLst>
          </p:cNvPr>
          <p:cNvGrpSpPr/>
          <p:nvPr/>
        </p:nvGrpSpPr>
        <p:grpSpPr>
          <a:xfrm>
            <a:off x="1344168" y="5230368"/>
            <a:ext cx="9720072" cy="512064"/>
            <a:chOff x="1344168" y="5230368"/>
            <a:chExt cx="9720072" cy="512064"/>
          </a:xfrm>
        </p:grpSpPr>
        <p:sp>
          <p:nvSpPr>
            <p:cNvPr id="29" name="Shape 27"/>
            <p:cNvSpPr/>
            <p:nvPr/>
          </p:nvSpPr>
          <p:spPr>
            <a:xfrm>
              <a:off x="1344168" y="5266944"/>
              <a:ext cx="566928" cy="347472"/>
            </a:xfrm>
            <a:prstGeom prst="roundRect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 28"/>
            <p:cNvSpPr/>
            <p:nvPr/>
          </p:nvSpPr>
          <p:spPr>
            <a:xfrm>
              <a:off x="1344168" y="5266944"/>
              <a:ext cx="566928" cy="34747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5</a:t>
              </a:r>
              <a:endParaRPr lang="en-US" sz="1300" dirty="0"/>
            </a:p>
          </p:txBody>
        </p:sp>
        <p:sp>
          <p:nvSpPr>
            <p:cNvPr id="31" name="Text 29"/>
            <p:cNvSpPr/>
            <p:nvPr/>
          </p:nvSpPr>
          <p:spPr>
            <a:xfrm>
              <a:off x="2011680" y="5230368"/>
              <a:ext cx="32004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Re-contract</a:t>
              </a:r>
              <a:endParaRPr lang="en-US" sz="2000" dirty="0"/>
            </a:p>
          </p:txBody>
        </p:sp>
        <p:sp>
          <p:nvSpPr>
            <p:cNvPr id="32" name="Text 30"/>
            <p:cNvSpPr/>
            <p:nvPr/>
          </p:nvSpPr>
          <p:spPr>
            <a:xfrm>
              <a:off x="2011680" y="5468112"/>
              <a:ext cx="905256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r">
                <a:buNone/>
              </a:pPr>
              <a:r>
                <a:rPr lang="en-US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“Can we reset the agenda for the remaining time?”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3"/>
          <p:cNvSpPr/>
          <p:nvPr/>
        </p:nvSpPr>
        <p:spPr>
          <a:xfrm rot="803625">
            <a:off x="4206240" y="2331720"/>
            <a:ext cx="3840480" cy="3840480"/>
          </a:xfrm>
          <a:prstGeom prst="arc">
            <a:avLst/>
          </a:prstGeom>
          <a:noFill/>
          <a:ln w="25400">
            <a:solidFill>
              <a:srgbClr val="94A3B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Shape 0"/>
          <p:cNvSpPr/>
          <p:nvPr/>
        </p:nvSpPr>
        <p:spPr>
          <a:xfrm>
            <a:off x="0" y="452628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Role-play Round 2 (rotate roles):</a:t>
            </a:r>
            <a:endParaRPr lang="en-US" sz="28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1056132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143000" y="802741"/>
            <a:ext cx="99669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Rotate positions and repeat the same structure:</a:t>
            </a:r>
            <a:endParaRPr lang="en-US" sz="2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4A9364-D978-BFB6-74C6-DBE93D3B123A}"/>
              </a:ext>
            </a:extLst>
          </p:cNvPr>
          <p:cNvGrpSpPr/>
          <p:nvPr/>
        </p:nvGrpSpPr>
        <p:grpSpPr>
          <a:xfrm>
            <a:off x="6795867" y="4572000"/>
            <a:ext cx="1828800" cy="502920"/>
            <a:chOff x="6795867" y="4572000"/>
            <a:chExt cx="1828800" cy="502920"/>
          </a:xfrm>
        </p:grpSpPr>
        <p:sp>
          <p:nvSpPr>
            <p:cNvPr id="10" name="Shape 8"/>
            <p:cNvSpPr/>
            <p:nvPr/>
          </p:nvSpPr>
          <p:spPr>
            <a:xfrm>
              <a:off x="6795867" y="4572000"/>
              <a:ext cx="1828800" cy="502920"/>
            </a:xfrm>
            <a:prstGeom prst="roundRect">
              <a:avLst/>
            </a:prstGeom>
            <a:solidFill>
              <a:srgbClr val="F0B429">
                <a:alpha val="85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9"/>
            <p:cNvSpPr/>
            <p:nvPr/>
          </p:nvSpPr>
          <p:spPr>
            <a:xfrm>
              <a:off x="6795867" y="4645152"/>
              <a:ext cx="182880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Supervisee</a:t>
              </a:r>
              <a:endParaRPr lang="en-US" sz="16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A42587-139C-2DCA-01E6-8A50E55AABF1}"/>
              </a:ext>
            </a:extLst>
          </p:cNvPr>
          <p:cNvGrpSpPr/>
          <p:nvPr/>
        </p:nvGrpSpPr>
        <p:grpSpPr>
          <a:xfrm>
            <a:off x="3628293" y="4572000"/>
            <a:ext cx="1828800" cy="502920"/>
            <a:chOff x="3628293" y="4572000"/>
            <a:chExt cx="1828800" cy="502920"/>
          </a:xfrm>
        </p:grpSpPr>
        <p:sp>
          <p:nvSpPr>
            <p:cNvPr id="12" name="Shape 10"/>
            <p:cNvSpPr/>
            <p:nvPr/>
          </p:nvSpPr>
          <p:spPr>
            <a:xfrm>
              <a:off x="3628293" y="4572000"/>
              <a:ext cx="1828800" cy="502920"/>
            </a:xfrm>
            <a:prstGeom prst="roundRect">
              <a:avLst/>
            </a:prstGeom>
            <a:solidFill>
              <a:srgbClr val="AFC1D0">
                <a:alpha val="85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11"/>
            <p:cNvSpPr/>
            <p:nvPr/>
          </p:nvSpPr>
          <p:spPr>
            <a:xfrm>
              <a:off x="3628293" y="4645152"/>
              <a:ext cx="182880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Observer/Coach</a:t>
              </a:r>
              <a:endParaRPr lang="en-US" sz="1600" dirty="0"/>
            </a:p>
          </p:txBody>
        </p:sp>
      </p:grpSp>
      <p:sp>
        <p:nvSpPr>
          <p:cNvPr id="17" name="Shape 15"/>
          <p:cNvSpPr/>
          <p:nvPr/>
        </p:nvSpPr>
        <p:spPr>
          <a:xfrm>
            <a:off x="1143000" y="5440680"/>
            <a:ext cx="10012680" cy="118872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325880" y="5596128"/>
            <a:ext cx="964692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000" b="1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Practice focus</a:t>
            </a:r>
            <a:r>
              <a:rPr lang="en-US" sz="20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: include one intentional repair moment (process check + re-contract) if tension emerges.</a:t>
            </a:r>
            <a:endParaRPr lang="en-US" sz="2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80B4CC-6194-FA7C-9EEF-BE9749B2B981}"/>
              </a:ext>
            </a:extLst>
          </p:cNvPr>
          <p:cNvGrpSpPr/>
          <p:nvPr/>
        </p:nvGrpSpPr>
        <p:grpSpPr>
          <a:xfrm>
            <a:off x="5212080" y="1828800"/>
            <a:ext cx="1828800" cy="502920"/>
            <a:chOff x="5212080" y="1828800"/>
            <a:chExt cx="1828800" cy="502920"/>
          </a:xfrm>
        </p:grpSpPr>
        <p:sp>
          <p:nvSpPr>
            <p:cNvPr id="8" name="Shape 6"/>
            <p:cNvSpPr/>
            <p:nvPr/>
          </p:nvSpPr>
          <p:spPr>
            <a:xfrm>
              <a:off x="5212080" y="1828800"/>
              <a:ext cx="1828800" cy="502920"/>
            </a:xfrm>
            <a:prstGeom prst="roundRect">
              <a:avLst/>
            </a:prstGeom>
            <a:solidFill>
              <a:srgbClr val="1B998B">
                <a:alpha val="85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7"/>
            <p:cNvSpPr/>
            <p:nvPr/>
          </p:nvSpPr>
          <p:spPr>
            <a:xfrm>
              <a:off x="5212080" y="1901952"/>
              <a:ext cx="1828800" cy="4114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Supervisor</a:t>
              </a:r>
              <a:endParaRPr lang="en-US" sz="16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4 -0.01505 L 0.12995 0.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210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5977 3.7037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12851 -0.4016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7160" y="443484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Synthesis: what effective supervision looks like</a:t>
            </a:r>
            <a:endParaRPr lang="en-US" sz="36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1907438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822960" y="1234440"/>
            <a:ext cx="1907438" cy="164592"/>
          </a:xfrm>
          <a:prstGeom prst="rect">
            <a:avLst/>
          </a:prstGeom>
          <a:solidFill>
            <a:srgbClr val="1B998B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3ED78E-65E2-AD68-BC01-935E5281276B}"/>
              </a:ext>
            </a:extLst>
          </p:cNvPr>
          <p:cNvGrpSpPr/>
          <p:nvPr/>
        </p:nvGrpSpPr>
        <p:grpSpPr>
          <a:xfrm>
            <a:off x="960120" y="1554480"/>
            <a:ext cx="1633118" cy="4846320"/>
            <a:chOff x="960120" y="1554480"/>
            <a:chExt cx="1633118" cy="4846320"/>
          </a:xfrm>
        </p:grpSpPr>
        <p:sp>
          <p:nvSpPr>
            <p:cNvPr id="8" name="Text 6"/>
            <p:cNvSpPr/>
            <p:nvPr/>
          </p:nvSpPr>
          <p:spPr>
            <a:xfrm>
              <a:off x="960120" y="1554480"/>
              <a:ext cx="1633118" cy="45720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28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Clear</a:t>
              </a:r>
              <a:endParaRPr lang="en-US" sz="2800" dirty="0"/>
            </a:p>
          </p:txBody>
        </p:sp>
        <p:sp>
          <p:nvSpPr>
            <p:cNvPr id="9" name="Text 7"/>
            <p:cNvSpPr/>
            <p:nvPr/>
          </p:nvSpPr>
          <p:spPr>
            <a:xfrm>
              <a:off x="960120" y="2194560"/>
              <a:ext cx="1633118" cy="420624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 algn="ctr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Expectations and evaluation are explicit.</a:t>
              </a:r>
              <a:endParaRPr lang="en-US" sz="2000" dirty="0"/>
            </a:p>
          </p:txBody>
        </p:sp>
      </p:grpSp>
      <p:sp>
        <p:nvSpPr>
          <p:cNvPr id="10" name="Shape 8"/>
          <p:cNvSpPr/>
          <p:nvPr/>
        </p:nvSpPr>
        <p:spPr>
          <a:xfrm>
            <a:off x="2986430" y="1234440"/>
            <a:ext cx="1907438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2986430" y="1234440"/>
            <a:ext cx="1907438" cy="164592"/>
          </a:xfrm>
          <a:prstGeom prst="rect">
            <a:avLst/>
          </a:prstGeom>
          <a:solidFill>
            <a:srgbClr val="F0B429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04437B4-D122-E28C-F583-A88884DC5634}"/>
              </a:ext>
            </a:extLst>
          </p:cNvPr>
          <p:cNvGrpSpPr/>
          <p:nvPr/>
        </p:nvGrpSpPr>
        <p:grpSpPr>
          <a:xfrm>
            <a:off x="3123590" y="1554480"/>
            <a:ext cx="1633118" cy="4846320"/>
            <a:chOff x="3123590" y="1554480"/>
            <a:chExt cx="1633118" cy="4846320"/>
          </a:xfrm>
        </p:grpSpPr>
        <p:sp>
          <p:nvSpPr>
            <p:cNvPr id="12" name="Text 10"/>
            <p:cNvSpPr/>
            <p:nvPr/>
          </p:nvSpPr>
          <p:spPr>
            <a:xfrm>
              <a:off x="3123590" y="1554480"/>
              <a:ext cx="1633118" cy="45720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2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Relational</a:t>
              </a:r>
              <a:endParaRPr lang="en-US" sz="2400" dirty="0"/>
            </a:p>
          </p:txBody>
        </p:sp>
        <p:sp>
          <p:nvSpPr>
            <p:cNvPr id="13" name="Text 11"/>
            <p:cNvSpPr/>
            <p:nvPr/>
          </p:nvSpPr>
          <p:spPr>
            <a:xfrm>
              <a:off x="3123590" y="2194560"/>
              <a:ext cx="1633118" cy="420624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 algn="ctr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Alliance supports honesty and learning.</a:t>
              </a:r>
              <a:endParaRPr lang="en-US" sz="2000" dirty="0"/>
            </a:p>
          </p:txBody>
        </p:sp>
      </p:grpSp>
      <p:sp>
        <p:nvSpPr>
          <p:cNvPr id="14" name="Shape 12"/>
          <p:cNvSpPr/>
          <p:nvPr/>
        </p:nvSpPr>
        <p:spPr>
          <a:xfrm>
            <a:off x="5149901" y="1234440"/>
            <a:ext cx="1907438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5149901" y="1234440"/>
            <a:ext cx="1907438" cy="164592"/>
          </a:xfrm>
          <a:prstGeom prst="rect">
            <a:avLst/>
          </a:prstGeom>
          <a:solidFill>
            <a:srgbClr val="0B2D4D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E1B79B7-2BEC-CBC6-0D03-AF2C21CADA07}"/>
              </a:ext>
            </a:extLst>
          </p:cNvPr>
          <p:cNvGrpSpPr/>
          <p:nvPr/>
        </p:nvGrpSpPr>
        <p:grpSpPr>
          <a:xfrm>
            <a:off x="5287061" y="1554480"/>
            <a:ext cx="1633118" cy="4846320"/>
            <a:chOff x="5287061" y="1554480"/>
            <a:chExt cx="1633118" cy="4846320"/>
          </a:xfrm>
        </p:grpSpPr>
        <p:sp>
          <p:nvSpPr>
            <p:cNvPr id="16" name="Text 14"/>
            <p:cNvSpPr/>
            <p:nvPr/>
          </p:nvSpPr>
          <p:spPr>
            <a:xfrm>
              <a:off x="5287061" y="1554480"/>
              <a:ext cx="1633118" cy="45720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Accountable</a:t>
              </a:r>
              <a:endParaRPr lang="en-US" dirty="0"/>
            </a:p>
          </p:txBody>
        </p:sp>
        <p:sp>
          <p:nvSpPr>
            <p:cNvPr id="17" name="Text 15"/>
            <p:cNvSpPr/>
            <p:nvPr/>
          </p:nvSpPr>
          <p:spPr>
            <a:xfrm>
              <a:off x="5287061" y="2194560"/>
              <a:ext cx="1633118" cy="420624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 algn="ctr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Standards are named and followed.</a:t>
              </a:r>
              <a:endParaRPr lang="en-US" sz="2000" dirty="0"/>
            </a:p>
          </p:txBody>
        </p:sp>
      </p:grpSp>
      <p:sp>
        <p:nvSpPr>
          <p:cNvPr id="18" name="Shape 16"/>
          <p:cNvSpPr/>
          <p:nvPr/>
        </p:nvSpPr>
        <p:spPr>
          <a:xfrm>
            <a:off x="7313371" y="1234440"/>
            <a:ext cx="1907438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7313371" y="1234440"/>
            <a:ext cx="1907438" cy="164592"/>
          </a:xfrm>
          <a:prstGeom prst="rect">
            <a:avLst/>
          </a:prstGeom>
          <a:solidFill>
            <a:srgbClr val="1B998B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08F253-967E-9149-B4A9-19D04EDC1C8D}"/>
              </a:ext>
            </a:extLst>
          </p:cNvPr>
          <p:cNvGrpSpPr/>
          <p:nvPr/>
        </p:nvGrpSpPr>
        <p:grpSpPr>
          <a:xfrm>
            <a:off x="7450531" y="1667602"/>
            <a:ext cx="1633118" cy="4846320"/>
            <a:chOff x="7450531" y="1554480"/>
            <a:chExt cx="1633118" cy="4846320"/>
          </a:xfrm>
        </p:grpSpPr>
        <p:sp>
          <p:nvSpPr>
            <p:cNvPr id="20" name="Text 18"/>
            <p:cNvSpPr/>
            <p:nvPr/>
          </p:nvSpPr>
          <p:spPr>
            <a:xfrm>
              <a:off x="7450531" y="1554480"/>
              <a:ext cx="1633118" cy="45720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2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Skill-building</a:t>
              </a:r>
              <a:endParaRPr lang="en-US" sz="2400" dirty="0"/>
            </a:p>
          </p:txBody>
        </p:sp>
        <p:sp>
          <p:nvSpPr>
            <p:cNvPr id="21" name="Text 19"/>
            <p:cNvSpPr/>
            <p:nvPr/>
          </p:nvSpPr>
          <p:spPr>
            <a:xfrm>
              <a:off x="7450531" y="2194560"/>
              <a:ext cx="1633118" cy="420624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 algn="ctr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Feedback is actionable and time-bound.</a:t>
              </a:r>
              <a:endParaRPr lang="en-US" sz="2000" dirty="0"/>
            </a:p>
          </p:txBody>
        </p:sp>
      </p:grpSp>
      <p:sp>
        <p:nvSpPr>
          <p:cNvPr id="22" name="Shape 20"/>
          <p:cNvSpPr/>
          <p:nvPr/>
        </p:nvSpPr>
        <p:spPr>
          <a:xfrm>
            <a:off x="9476842" y="1234440"/>
            <a:ext cx="1907438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9476842" y="1234440"/>
            <a:ext cx="1907438" cy="164592"/>
          </a:xfrm>
          <a:prstGeom prst="rect">
            <a:avLst/>
          </a:prstGeom>
          <a:solidFill>
            <a:srgbClr val="F0B429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907EDE-4946-503D-63EE-595F6FEEC6DF}"/>
              </a:ext>
            </a:extLst>
          </p:cNvPr>
          <p:cNvGrpSpPr/>
          <p:nvPr/>
        </p:nvGrpSpPr>
        <p:grpSpPr>
          <a:xfrm>
            <a:off x="9614002" y="1554480"/>
            <a:ext cx="1633118" cy="4846320"/>
            <a:chOff x="9614002" y="1554480"/>
            <a:chExt cx="1633118" cy="4846320"/>
          </a:xfrm>
        </p:grpSpPr>
        <p:sp>
          <p:nvSpPr>
            <p:cNvPr id="24" name="Text 22"/>
            <p:cNvSpPr/>
            <p:nvPr/>
          </p:nvSpPr>
          <p:spPr>
            <a:xfrm>
              <a:off x="9614002" y="1554480"/>
              <a:ext cx="1633118" cy="45720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28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Ethical</a:t>
              </a:r>
              <a:endParaRPr lang="en-US" sz="2800" dirty="0"/>
            </a:p>
          </p:txBody>
        </p:sp>
        <p:sp>
          <p:nvSpPr>
            <p:cNvPr id="25" name="Text 23"/>
            <p:cNvSpPr/>
            <p:nvPr/>
          </p:nvSpPr>
          <p:spPr>
            <a:xfrm>
              <a:off x="9614002" y="2194560"/>
              <a:ext cx="1633118" cy="420624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 algn="ctr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Power is transparent and used for protection.</a:t>
              </a:r>
              <a:endParaRPr lang="en-US" sz="20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52628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Close: commitments + homework</a:t>
            </a:r>
            <a:endParaRPr lang="en-US" sz="32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1056132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143000" y="1508760"/>
            <a:ext cx="99669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Before next session:</a:t>
            </a:r>
            <a:endParaRPr lang="en-US" sz="3200" dirty="0"/>
          </a:p>
        </p:txBody>
      </p:sp>
      <p:sp>
        <p:nvSpPr>
          <p:cNvPr id="8" name="Text 6"/>
          <p:cNvSpPr/>
          <p:nvPr/>
        </p:nvSpPr>
        <p:spPr>
          <a:xfrm>
            <a:off x="1143000" y="2011680"/>
            <a:ext cx="996696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03200" indent="-203200">
              <a:lnSpc>
                <a:spcPct val="110000"/>
              </a:lnSpc>
              <a:buSzPct val="100000"/>
              <a:buChar char="•"/>
            </a:pPr>
            <a:r>
              <a:rPr lang="en-US" sz="3200" b="1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Draft </a:t>
            </a:r>
            <a:r>
              <a:rPr lang="en-US" sz="32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Supervisor Professional Disclosure Statement.</a:t>
            </a:r>
            <a:endParaRPr lang="en-US" sz="3200" dirty="0"/>
          </a:p>
          <a:p>
            <a:pPr marL="203200" indent="-203200">
              <a:lnSpc>
                <a:spcPct val="110000"/>
              </a:lnSpc>
              <a:buSzPct val="100000"/>
              <a:buChar char="•"/>
            </a:pPr>
            <a:r>
              <a:rPr lang="en-US" sz="32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Bring one example of a rupture moment for next module skills practice.</a:t>
            </a:r>
          </a:p>
          <a:p>
            <a:pPr marL="203200" indent="-203200">
              <a:lnSpc>
                <a:spcPct val="110000"/>
              </a:lnSpc>
              <a:buSzPct val="100000"/>
              <a:buFontTx/>
              <a:buChar char="•"/>
            </a:pPr>
            <a:r>
              <a:rPr lang="en-US" sz="32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“What is one sentence you want to remember when supervision gets hard?”</a:t>
            </a:r>
            <a:endParaRPr lang="en-US" sz="3200" dirty="0"/>
          </a:p>
          <a:p>
            <a:pPr marL="203200" indent="-203200">
              <a:lnSpc>
                <a:spcPct val="110000"/>
              </a:lnSpc>
              <a:buSzPct val="100000"/>
              <a:buChar char="•"/>
            </a:pPr>
            <a:endParaRPr lang="en-US" sz="2400" dirty="0"/>
          </a:p>
        </p:txBody>
      </p:sp>
      <p:sp>
        <p:nvSpPr>
          <p:cNvPr id="9" name="Shape 7"/>
          <p:cNvSpPr/>
          <p:nvPr/>
        </p:nvSpPr>
        <p:spPr>
          <a:xfrm>
            <a:off x="1143000" y="4983480"/>
            <a:ext cx="10012680" cy="164592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DE2CD1-0D54-9D5F-E8D0-E13DADA4C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FA6F391A-D1FD-67B2-512E-F98EE41E15F7}"/>
              </a:ext>
            </a:extLst>
          </p:cNvPr>
          <p:cNvSpPr/>
          <p:nvPr/>
        </p:nvSpPr>
        <p:spPr>
          <a:xfrm>
            <a:off x="9481244" y="114300"/>
            <a:ext cx="2606040" cy="2606040"/>
          </a:xfrm>
          <a:prstGeom prst="ellipse">
            <a:avLst/>
          </a:prstGeom>
          <a:solidFill>
            <a:srgbClr val="FFFFFF">
              <a:alpha val="15000"/>
            </a:srgbClr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1F2498DC-43F7-D396-7214-6D1E5B82315D}"/>
              </a:ext>
            </a:extLst>
          </p:cNvPr>
          <p:cNvSpPr/>
          <p:nvPr/>
        </p:nvSpPr>
        <p:spPr>
          <a:xfrm>
            <a:off x="45720" y="6318315"/>
            <a:ext cx="12161520" cy="502920"/>
          </a:xfrm>
          <a:prstGeom prst="rect">
            <a:avLst/>
          </a:prstGeom>
          <a:solidFill>
            <a:srgbClr val="FFFFFF">
              <a:alpha val="8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2287E760-1BDD-44DE-3CA9-06974CCBDC62}"/>
              </a:ext>
            </a:extLst>
          </p:cNvPr>
          <p:cNvSpPr/>
          <p:nvPr/>
        </p:nvSpPr>
        <p:spPr>
          <a:xfrm>
            <a:off x="177224" y="1409246"/>
            <a:ext cx="106070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ptos" pitchFamily="34" charset="0"/>
                <a:ea typeface="Aptos" pitchFamily="34" charset="-122"/>
                <a:cs typeface="Aptos" pitchFamily="34" charset="-120"/>
              </a:rPr>
              <a:t>Clinical Mental Health Supervision</a:t>
            </a:r>
            <a:endParaRPr lang="en-US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05370DCE-5699-64CF-880B-6E8B8FD99646}"/>
              </a:ext>
            </a:extLst>
          </p:cNvPr>
          <p:cNvSpPr/>
          <p:nvPr/>
        </p:nvSpPr>
        <p:spPr>
          <a:xfrm>
            <a:off x="2180681" y="2119705"/>
            <a:ext cx="6268503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Module 1</a:t>
            </a:r>
            <a:r>
              <a:rPr lang="en-US" sz="26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: Foundations of Supervision</a:t>
            </a:r>
            <a:endParaRPr lang="en-US" sz="2600" dirty="0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8BAE0AD7-9705-13FB-08E5-F161C842E4AF}"/>
              </a:ext>
            </a:extLst>
          </p:cNvPr>
          <p:cNvSpPr/>
          <p:nvPr/>
        </p:nvSpPr>
        <p:spPr>
          <a:xfrm>
            <a:off x="822960" y="2880360"/>
            <a:ext cx="4206240" cy="420624"/>
          </a:xfrm>
          <a:prstGeom prst="roundRect">
            <a:avLst/>
          </a:prstGeom>
          <a:solidFill>
            <a:srgbClr val="1B998B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56C769E4-55A4-8611-B3A7-2C2412F85B03}"/>
              </a:ext>
            </a:extLst>
          </p:cNvPr>
          <p:cNvSpPr/>
          <p:nvPr/>
        </p:nvSpPr>
        <p:spPr>
          <a:xfrm>
            <a:off x="822960" y="2926080"/>
            <a:ext cx="42062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Roles</a:t>
            </a:r>
            <a:endParaRPr lang="en-US" sz="2400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31302382-DF82-BF50-0DA7-ED1BC5628849}"/>
              </a:ext>
            </a:extLst>
          </p:cNvPr>
          <p:cNvSpPr/>
          <p:nvPr/>
        </p:nvSpPr>
        <p:spPr>
          <a:xfrm>
            <a:off x="5166360" y="2880360"/>
            <a:ext cx="4206240" cy="420624"/>
          </a:xfrm>
          <a:prstGeom prst="roundRect">
            <a:avLst/>
          </a:prstGeom>
          <a:solidFill>
            <a:srgbClr val="F0B429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6D770A1D-E8F2-DCB3-5D2B-180E5BF34121}"/>
              </a:ext>
            </a:extLst>
          </p:cNvPr>
          <p:cNvSpPr/>
          <p:nvPr/>
        </p:nvSpPr>
        <p:spPr>
          <a:xfrm>
            <a:off x="5166360" y="2926080"/>
            <a:ext cx="42062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Power</a:t>
            </a:r>
            <a:endParaRPr lang="en-US" sz="2000" dirty="0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432F1748-AADA-DCCF-721F-00CEE0BF144B}"/>
              </a:ext>
            </a:extLst>
          </p:cNvPr>
          <p:cNvSpPr/>
          <p:nvPr/>
        </p:nvSpPr>
        <p:spPr>
          <a:xfrm>
            <a:off x="9509760" y="2880360"/>
            <a:ext cx="1856232" cy="420624"/>
          </a:xfrm>
          <a:prstGeom prst="roundRect">
            <a:avLst/>
          </a:prstGeom>
          <a:solidFill>
            <a:srgbClr val="FFFFFF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D3474963-38B6-DA71-2F3F-3A38A944AD2F}"/>
              </a:ext>
            </a:extLst>
          </p:cNvPr>
          <p:cNvSpPr/>
          <p:nvPr/>
        </p:nvSpPr>
        <p:spPr>
          <a:xfrm>
            <a:off x="9509760" y="2926080"/>
            <a:ext cx="1856232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Alliance</a:t>
            </a:r>
            <a:endParaRPr lang="en-US" sz="20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5220FBAE-D0DC-551F-7CC4-EECC1A05C495}"/>
              </a:ext>
            </a:extLst>
          </p:cNvPr>
          <p:cNvSpPr/>
          <p:nvPr/>
        </p:nvSpPr>
        <p:spPr>
          <a:xfrm>
            <a:off x="1493520" y="6364035"/>
            <a:ext cx="106070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Aptos" pitchFamily="34" charset="0"/>
              </a:rPr>
              <a:t>Dr. Meg Robertson, </a:t>
            </a:r>
            <a:r>
              <a:rPr lang="en-US" sz="1200" dirty="0" err="1">
                <a:solidFill>
                  <a:srgbClr val="FFFFFF"/>
                </a:solidFill>
                <a:latin typeface="Aptos" pitchFamily="34" charset="0"/>
              </a:rPr>
              <a:t>DMin</a:t>
            </a:r>
            <a:r>
              <a:rPr lang="en-US" sz="1200" dirty="0">
                <a:solidFill>
                  <a:srgbClr val="FFFFFF"/>
                </a:solidFill>
                <a:latin typeface="Aptos" pitchFamily="34" charset="0"/>
              </a:rPr>
              <a:t>, LPC, LMHC</a:t>
            </a:r>
            <a:endParaRPr lang="en-US" sz="1200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A6B9B10-1A70-F091-E437-B9A0868784AE}"/>
              </a:ext>
            </a:extLst>
          </p:cNvPr>
          <p:cNvSpPr/>
          <p:nvPr/>
        </p:nvSpPr>
        <p:spPr>
          <a:xfrm>
            <a:off x="1303020" y="3479292"/>
            <a:ext cx="3246120" cy="3246120"/>
          </a:xfrm>
          <a:prstGeom prst="ellipse">
            <a:avLst/>
          </a:prstGeom>
          <a:solidFill>
            <a:srgbClr val="1B998B">
              <a:alpha val="80000"/>
            </a:srgbClr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2" name="Text 5">
            <a:extLst>
              <a:ext uri="{FF2B5EF4-FFF2-40B4-BE49-F238E27FC236}">
                <a16:creationId xmlns:a16="http://schemas.microsoft.com/office/drawing/2014/main" id="{58E8AE47-77E3-6E8E-53E8-D0B8055C39FB}"/>
              </a:ext>
            </a:extLst>
          </p:cNvPr>
          <p:cNvSpPr/>
          <p:nvPr/>
        </p:nvSpPr>
        <p:spPr>
          <a:xfrm>
            <a:off x="5480744" y="4624484"/>
            <a:ext cx="6268503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Contact information: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FFFFFF"/>
                </a:solidFill>
                <a:latin typeface="Aptos" pitchFamily="34" charset="0"/>
              </a:rPr>
              <a:t>www.marmentalhealththerapy.com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FFFFFF"/>
                </a:solidFill>
                <a:latin typeface="Aptos" pitchFamily="34" charset="0"/>
              </a:rPr>
              <a:t>marmentalhealththerapy@gmail.c</a:t>
            </a:r>
            <a:r>
              <a:rPr lang="en-US" sz="2600" dirty="0">
                <a:solidFill>
                  <a:schemeClr val="bg1"/>
                </a:solidFill>
                <a:latin typeface="Aptos" pitchFamily="34" charset="0"/>
              </a:rPr>
              <a:t>om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(541)630-3888</a:t>
            </a:r>
          </a:p>
        </p:txBody>
      </p:sp>
    </p:spTree>
    <p:extLst>
      <p:ext uri="{BB962C8B-B14F-4D97-AF65-F5344CB8AC3E}">
        <p14:creationId xmlns:p14="http://schemas.microsoft.com/office/powerpoint/2010/main" val="11828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undations">
            <a:hlinkClick r:id="" action="ppaction://media"/>
            <a:extLst>
              <a:ext uri="{FF2B5EF4-FFF2-40B4-BE49-F238E27FC236}">
                <a16:creationId xmlns:a16="http://schemas.microsoft.com/office/drawing/2014/main" id="{4572BEC7-92E5-5E3F-185C-F0CF425D5D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498848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Learning outcomes</a:t>
            </a:r>
            <a:endParaRPr lang="en-US" sz="32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3611880" cy="507492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905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822960" y="1234440"/>
            <a:ext cx="73152" cy="5074920"/>
          </a:xfrm>
          <a:prstGeom prst="rect">
            <a:avLst/>
          </a:prstGeom>
          <a:solidFill>
            <a:srgbClr val="1B998B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4128" y="1435608"/>
            <a:ext cx="402336" cy="4023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6E819DC-E700-780F-FF82-9B311A5F8A89}"/>
              </a:ext>
            </a:extLst>
          </p:cNvPr>
          <p:cNvGrpSpPr/>
          <p:nvPr/>
        </p:nvGrpSpPr>
        <p:grpSpPr>
          <a:xfrm>
            <a:off x="1024128" y="1399032"/>
            <a:ext cx="3209544" cy="4773168"/>
            <a:chOff x="1024128" y="1399032"/>
            <a:chExt cx="3209544" cy="4773168"/>
          </a:xfrm>
        </p:grpSpPr>
        <p:sp>
          <p:nvSpPr>
            <p:cNvPr id="9" name="Text 6"/>
            <p:cNvSpPr/>
            <p:nvPr/>
          </p:nvSpPr>
          <p:spPr>
            <a:xfrm>
              <a:off x="1536192" y="1399032"/>
              <a:ext cx="2670048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Supervision roles</a:t>
              </a:r>
              <a:endParaRPr lang="en-US" sz="2000" dirty="0"/>
            </a:p>
          </p:txBody>
        </p:sp>
        <p:sp>
          <p:nvSpPr>
            <p:cNvPr id="10" name="Text 7"/>
            <p:cNvSpPr/>
            <p:nvPr/>
          </p:nvSpPr>
          <p:spPr>
            <a:xfrm>
              <a:off x="1024128" y="1783080"/>
              <a:ext cx="3209544" cy="438912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sz="32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Differentiate Teacher, Counselor, Consultant, and Evaluator/ Gatekeeper — Importance of naming the role.</a:t>
              </a:r>
              <a:endParaRPr lang="en-US" sz="3200" dirty="0"/>
            </a:p>
          </p:txBody>
        </p:sp>
      </p:grpSp>
      <p:sp>
        <p:nvSpPr>
          <p:cNvPr id="11" name="Shape 8"/>
          <p:cNvSpPr/>
          <p:nvPr/>
        </p:nvSpPr>
        <p:spPr>
          <a:xfrm>
            <a:off x="4297680" y="1234440"/>
            <a:ext cx="3611880" cy="507492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905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4297680" y="1234440"/>
            <a:ext cx="73152" cy="5074920"/>
          </a:xfrm>
          <a:prstGeom prst="rect">
            <a:avLst/>
          </a:prstGeom>
          <a:solidFill>
            <a:srgbClr val="F0B429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8848" y="1435608"/>
            <a:ext cx="402336" cy="4023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A9135DE-7A43-ECE1-F71F-D16ACC2D06ED}"/>
              </a:ext>
            </a:extLst>
          </p:cNvPr>
          <p:cNvGrpSpPr/>
          <p:nvPr/>
        </p:nvGrpSpPr>
        <p:grpSpPr>
          <a:xfrm>
            <a:off x="4498848" y="1399032"/>
            <a:ext cx="3209544" cy="4773168"/>
            <a:chOff x="4498848" y="1399032"/>
            <a:chExt cx="3209544" cy="4773168"/>
          </a:xfrm>
        </p:grpSpPr>
        <p:sp>
          <p:nvSpPr>
            <p:cNvPr id="14" name="Text 10"/>
            <p:cNvSpPr/>
            <p:nvPr/>
          </p:nvSpPr>
          <p:spPr>
            <a:xfrm>
              <a:off x="5010912" y="1399032"/>
              <a:ext cx="2670048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Power &amp; gatekeeping</a:t>
              </a:r>
              <a:endParaRPr lang="en-US" sz="2000" dirty="0"/>
            </a:p>
          </p:txBody>
        </p:sp>
        <p:sp>
          <p:nvSpPr>
            <p:cNvPr id="15" name="Text 11"/>
            <p:cNvSpPr/>
            <p:nvPr/>
          </p:nvSpPr>
          <p:spPr>
            <a:xfrm>
              <a:off x="4498848" y="1783080"/>
              <a:ext cx="3209544" cy="438912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sz="32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Identify power dynamics and apply power-sharing micro-skills while maintaining standards and client protection.</a:t>
              </a:r>
              <a:endParaRPr lang="en-US" sz="3200" dirty="0"/>
            </a:p>
          </p:txBody>
        </p:sp>
      </p:grpSp>
      <p:sp>
        <p:nvSpPr>
          <p:cNvPr id="16" name="Shape 12"/>
          <p:cNvSpPr/>
          <p:nvPr/>
        </p:nvSpPr>
        <p:spPr>
          <a:xfrm>
            <a:off x="7772400" y="1234440"/>
            <a:ext cx="3611880" cy="507492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905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Shape 13"/>
          <p:cNvSpPr/>
          <p:nvPr/>
        </p:nvSpPr>
        <p:spPr>
          <a:xfrm>
            <a:off x="7772400" y="1234440"/>
            <a:ext cx="73152" cy="5074920"/>
          </a:xfrm>
          <a:prstGeom prst="rect">
            <a:avLst/>
          </a:prstGeom>
          <a:solidFill>
            <a:srgbClr val="0B2D4D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73568" y="1435608"/>
            <a:ext cx="402336" cy="4023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EDDBCFA-4D9B-6386-9AF7-2FB51161E785}"/>
              </a:ext>
            </a:extLst>
          </p:cNvPr>
          <p:cNvGrpSpPr/>
          <p:nvPr/>
        </p:nvGrpSpPr>
        <p:grpSpPr>
          <a:xfrm>
            <a:off x="7973568" y="1399032"/>
            <a:ext cx="3209544" cy="4773168"/>
            <a:chOff x="7973568" y="1399032"/>
            <a:chExt cx="3209544" cy="4773168"/>
          </a:xfrm>
        </p:grpSpPr>
        <p:sp>
          <p:nvSpPr>
            <p:cNvPr id="19" name="Text 14"/>
            <p:cNvSpPr/>
            <p:nvPr/>
          </p:nvSpPr>
          <p:spPr>
            <a:xfrm>
              <a:off x="8485632" y="1399032"/>
              <a:ext cx="2670048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Alliance + feedback</a:t>
              </a:r>
              <a:endParaRPr lang="en-US" sz="2000" dirty="0"/>
            </a:p>
          </p:txBody>
        </p:sp>
        <p:sp>
          <p:nvSpPr>
            <p:cNvPr id="20" name="Text 15"/>
            <p:cNvSpPr/>
            <p:nvPr/>
          </p:nvSpPr>
          <p:spPr>
            <a:xfrm>
              <a:off x="7973568" y="1783080"/>
              <a:ext cx="3209544" cy="438912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sz="3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Build the supervisory alliance (goals/tasks/ bond) and deliver structured, behaviorally specific feedback.</a:t>
              </a:r>
              <a:endParaRPr lang="en-US" sz="30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7160" y="443484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Session roadmap  </a:t>
            </a:r>
            <a:endParaRPr lang="en-US" sz="3600" dirty="0"/>
          </a:p>
        </p:txBody>
      </p:sp>
      <p:sp>
        <p:nvSpPr>
          <p:cNvPr id="6" name="Shape 4"/>
          <p:cNvSpPr/>
          <p:nvPr/>
        </p:nvSpPr>
        <p:spPr>
          <a:xfrm>
            <a:off x="914400" y="1508760"/>
            <a:ext cx="10360152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1463040" y="2286000"/>
            <a:ext cx="9262872" cy="0"/>
          </a:xfrm>
          <a:prstGeom prst="line">
            <a:avLst/>
          </a:prstGeom>
          <a:noFill/>
          <a:ln w="254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335024" y="2157984"/>
            <a:ext cx="256032" cy="256032"/>
          </a:xfrm>
          <a:prstGeom prst="ellipse">
            <a:avLst/>
          </a:prstGeom>
          <a:solidFill>
            <a:srgbClr val="1B998B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097280" y="1737360"/>
            <a:ext cx="731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 min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001865" y="2487169"/>
            <a:ext cx="15544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4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Norms + objectives</a:t>
            </a:r>
            <a:endParaRPr lang="en-US" sz="2400" dirty="0"/>
          </a:p>
        </p:txBody>
      </p:sp>
      <p:sp>
        <p:nvSpPr>
          <p:cNvPr id="11" name="Shape 9"/>
          <p:cNvSpPr/>
          <p:nvPr/>
        </p:nvSpPr>
        <p:spPr>
          <a:xfrm>
            <a:off x="2878836" y="2157984"/>
            <a:ext cx="256032" cy="256032"/>
          </a:xfrm>
          <a:prstGeom prst="ellipse">
            <a:avLst/>
          </a:prstGeom>
          <a:solidFill>
            <a:srgbClr val="1B998B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2641092" y="1737360"/>
            <a:ext cx="731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10 min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2229612" y="2468880"/>
            <a:ext cx="15544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4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Roles</a:t>
            </a:r>
            <a:endParaRPr lang="en-US" sz="2400" dirty="0"/>
          </a:p>
        </p:txBody>
      </p:sp>
      <p:sp>
        <p:nvSpPr>
          <p:cNvPr id="14" name="Shape 12"/>
          <p:cNvSpPr/>
          <p:nvPr/>
        </p:nvSpPr>
        <p:spPr>
          <a:xfrm>
            <a:off x="4422648" y="2157984"/>
            <a:ext cx="256032" cy="256032"/>
          </a:xfrm>
          <a:prstGeom prst="ellipse">
            <a:avLst/>
          </a:prstGeom>
          <a:solidFill>
            <a:srgbClr val="1B998B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4184904" y="1737360"/>
            <a:ext cx="731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10 min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3773424" y="2468880"/>
            <a:ext cx="15544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4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Power + gate-keeping</a:t>
            </a:r>
            <a:endParaRPr lang="en-US" sz="2400" dirty="0"/>
          </a:p>
        </p:txBody>
      </p:sp>
      <p:sp>
        <p:nvSpPr>
          <p:cNvPr id="17" name="Shape 15"/>
          <p:cNvSpPr/>
          <p:nvPr/>
        </p:nvSpPr>
        <p:spPr>
          <a:xfrm>
            <a:off x="5966460" y="2157984"/>
            <a:ext cx="256032" cy="256032"/>
          </a:xfrm>
          <a:prstGeom prst="ellipse">
            <a:avLst/>
          </a:prstGeom>
          <a:solidFill>
            <a:srgbClr val="1B998B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5728716" y="1737360"/>
            <a:ext cx="731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 min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317236" y="2468880"/>
            <a:ext cx="15544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4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Micro-contract demo</a:t>
            </a:r>
            <a:endParaRPr lang="en-US" sz="2400" dirty="0"/>
          </a:p>
        </p:txBody>
      </p:sp>
      <p:sp>
        <p:nvSpPr>
          <p:cNvPr id="20" name="Shape 18"/>
          <p:cNvSpPr/>
          <p:nvPr/>
        </p:nvSpPr>
        <p:spPr>
          <a:xfrm>
            <a:off x="7510272" y="2157984"/>
            <a:ext cx="256032" cy="256032"/>
          </a:xfrm>
          <a:prstGeom prst="ellipse">
            <a:avLst/>
          </a:prstGeom>
          <a:solidFill>
            <a:srgbClr val="0B2D4D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272528" y="1737360"/>
            <a:ext cx="731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25 min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6861048" y="2468880"/>
            <a:ext cx="15544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4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Role-play Round 1 + feedback</a:t>
            </a:r>
            <a:endParaRPr lang="en-US" sz="2400" dirty="0"/>
          </a:p>
        </p:txBody>
      </p:sp>
      <p:sp>
        <p:nvSpPr>
          <p:cNvPr id="23" name="Shape 21"/>
          <p:cNvSpPr/>
          <p:nvPr/>
        </p:nvSpPr>
        <p:spPr>
          <a:xfrm>
            <a:off x="9054084" y="2157984"/>
            <a:ext cx="256032" cy="256032"/>
          </a:xfrm>
          <a:prstGeom prst="ellipse">
            <a:avLst/>
          </a:prstGeom>
          <a:solidFill>
            <a:srgbClr val="0B2D4D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8816340" y="1737360"/>
            <a:ext cx="731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10 min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404860" y="2468880"/>
            <a:ext cx="15544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4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Rupture/ repair micro-skills</a:t>
            </a:r>
            <a:endParaRPr lang="en-US" sz="2400" dirty="0"/>
          </a:p>
        </p:txBody>
      </p:sp>
      <p:sp>
        <p:nvSpPr>
          <p:cNvPr id="26" name="Shape 24"/>
          <p:cNvSpPr/>
          <p:nvPr/>
        </p:nvSpPr>
        <p:spPr>
          <a:xfrm>
            <a:off x="10597896" y="2157984"/>
            <a:ext cx="256032" cy="256032"/>
          </a:xfrm>
          <a:prstGeom prst="ellipse">
            <a:avLst/>
          </a:prstGeom>
          <a:solidFill>
            <a:srgbClr val="0B2D4D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10360152" y="1737360"/>
            <a:ext cx="731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5B677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25 min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9781613" y="2487169"/>
            <a:ext cx="15544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4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Role-play Round 2 + feedback</a:t>
            </a:r>
            <a:endParaRPr lang="en-US" sz="2400" dirty="0"/>
          </a:p>
        </p:txBody>
      </p:sp>
      <p:sp>
        <p:nvSpPr>
          <p:cNvPr id="29" name="Shape 27"/>
          <p:cNvSpPr/>
          <p:nvPr/>
        </p:nvSpPr>
        <p:spPr>
          <a:xfrm>
            <a:off x="1463040" y="4800600"/>
            <a:ext cx="9262872" cy="914400"/>
          </a:xfrm>
          <a:prstGeom prst="roundRect">
            <a:avLst/>
          </a:prstGeom>
          <a:solidFill>
            <a:srgbClr val="F5F7FA"/>
          </a:solidFill>
          <a:ln w="127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1645920" y="5001768"/>
            <a:ext cx="8897112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Practice emphasis</a:t>
            </a:r>
            <a:r>
              <a:rPr lang="en-US" sz="24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: micro-contracting, explicit role naming, and feedback that is specific + ethically anchored.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2" grpId="0" animBg="1"/>
      <p:bldP spid="25" grpId="0" animBg="1"/>
      <p:bldP spid="28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51866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Working agreements (for learning + accountability)</a:t>
            </a:r>
            <a:endParaRPr lang="en-US" sz="36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5120640" cy="158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BBFA59-D983-E5E8-562B-2D7C96CEEDF5}"/>
              </a:ext>
            </a:extLst>
          </p:cNvPr>
          <p:cNvGrpSpPr/>
          <p:nvPr/>
        </p:nvGrpSpPr>
        <p:grpSpPr>
          <a:xfrm>
            <a:off x="1024128" y="1435608"/>
            <a:ext cx="4736592" cy="1264920"/>
            <a:chOff x="1024128" y="1435608"/>
            <a:chExt cx="4736592" cy="1264920"/>
          </a:xfrm>
        </p:grpSpPr>
        <p:sp>
          <p:nvSpPr>
            <p:cNvPr id="7" name="Shape 5"/>
            <p:cNvSpPr/>
            <p:nvPr/>
          </p:nvSpPr>
          <p:spPr>
            <a:xfrm>
              <a:off x="1024128" y="1435608"/>
              <a:ext cx="438912" cy="438912"/>
            </a:xfrm>
            <a:prstGeom prst="roundRect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6"/>
            <p:cNvSpPr/>
            <p:nvPr/>
          </p:nvSpPr>
          <p:spPr>
            <a:xfrm>
              <a:off x="1024128" y="1453896"/>
              <a:ext cx="438912" cy="43891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1</a:t>
              </a:r>
              <a:endParaRPr lang="en-US" sz="1400" dirty="0"/>
            </a:p>
          </p:txBody>
        </p:sp>
        <p:sp>
          <p:nvSpPr>
            <p:cNvPr id="9" name="Text 7"/>
            <p:cNvSpPr/>
            <p:nvPr/>
          </p:nvSpPr>
          <p:spPr>
            <a:xfrm>
              <a:off x="1572768" y="1435608"/>
              <a:ext cx="4187952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Practice mindset</a:t>
              </a:r>
              <a:endParaRPr lang="en-US" sz="2800" dirty="0"/>
            </a:p>
          </p:txBody>
        </p:sp>
        <p:sp>
          <p:nvSpPr>
            <p:cNvPr id="10" name="Text 8"/>
            <p:cNvSpPr/>
            <p:nvPr/>
          </p:nvSpPr>
          <p:spPr>
            <a:xfrm>
              <a:off x="1572768" y="1801368"/>
              <a:ext cx="4187952" cy="8991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Skill rehearsal, not performance.</a:t>
              </a:r>
              <a:endParaRPr lang="en-US" sz="2000" dirty="0"/>
            </a:p>
          </p:txBody>
        </p:sp>
      </p:grpSp>
      <p:sp>
        <p:nvSpPr>
          <p:cNvPr id="11" name="Shape 9"/>
          <p:cNvSpPr/>
          <p:nvPr/>
        </p:nvSpPr>
        <p:spPr>
          <a:xfrm>
            <a:off x="6263640" y="1234440"/>
            <a:ext cx="5120640" cy="158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57B615-25DB-3B9D-439B-038B4737736D}"/>
              </a:ext>
            </a:extLst>
          </p:cNvPr>
          <p:cNvGrpSpPr/>
          <p:nvPr/>
        </p:nvGrpSpPr>
        <p:grpSpPr>
          <a:xfrm>
            <a:off x="6464808" y="1435608"/>
            <a:ext cx="4736592" cy="1264920"/>
            <a:chOff x="6464808" y="1435608"/>
            <a:chExt cx="4736592" cy="1264920"/>
          </a:xfrm>
        </p:grpSpPr>
        <p:sp>
          <p:nvSpPr>
            <p:cNvPr id="12" name="Shape 10"/>
            <p:cNvSpPr/>
            <p:nvPr/>
          </p:nvSpPr>
          <p:spPr>
            <a:xfrm>
              <a:off x="6464808" y="1435608"/>
              <a:ext cx="438912" cy="438912"/>
            </a:xfrm>
            <a:prstGeom prst="roundRect">
              <a:avLst/>
            </a:prstGeom>
            <a:solidFill>
              <a:srgbClr val="F0B429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11"/>
            <p:cNvSpPr/>
            <p:nvPr/>
          </p:nvSpPr>
          <p:spPr>
            <a:xfrm>
              <a:off x="6464808" y="1453896"/>
              <a:ext cx="438912" cy="43891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2</a:t>
              </a:r>
              <a:endParaRPr lang="en-US" sz="1400" dirty="0"/>
            </a:p>
          </p:txBody>
        </p:sp>
        <p:sp>
          <p:nvSpPr>
            <p:cNvPr id="14" name="Text 12"/>
            <p:cNvSpPr/>
            <p:nvPr/>
          </p:nvSpPr>
          <p:spPr>
            <a:xfrm>
              <a:off x="7013448" y="1435608"/>
              <a:ext cx="4187952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Specificity</a:t>
              </a:r>
              <a:endParaRPr lang="en-US" sz="2800" dirty="0"/>
            </a:p>
          </p:txBody>
        </p:sp>
        <p:sp>
          <p:nvSpPr>
            <p:cNvPr id="15" name="Text 13"/>
            <p:cNvSpPr/>
            <p:nvPr/>
          </p:nvSpPr>
          <p:spPr>
            <a:xfrm>
              <a:off x="7013448" y="1801368"/>
              <a:ext cx="4187952" cy="8991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Observable behaviors, not character judgments.</a:t>
              </a:r>
              <a:endParaRPr lang="en-US" sz="2000" dirty="0"/>
            </a:p>
          </p:txBody>
        </p:sp>
      </p:grpSp>
      <p:sp>
        <p:nvSpPr>
          <p:cNvPr id="16" name="Shape 14"/>
          <p:cNvSpPr/>
          <p:nvPr/>
        </p:nvSpPr>
        <p:spPr>
          <a:xfrm>
            <a:off x="822960" y="3139440"/>
            <a:ext cx="5120640" cy="158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72C69FC-BFC9-D849-DE9A-90BEBAE75085}"/>
              </a:ext>
            </a:extLst>
          </p:cNvPr>
          <p:cNvGrpSpPr/>
          <p:nvPr/>
        </p:nvGrpSpPr>
        <p:grpSpPr>
          <a:xfrm>
            <a:off x="1024128" y="3340608"/>
            <a:ext cx="4736592" cy="1264920"/>
            <a:chOff x="1024128" y="3340608"/>
            <a:chExt cx="4736592" cy="1264920"/>
          </a:xfrm>
        </p:grpSpPr>
        <p:sp>
          <p:nvSpPr>
            <p:cNvPr id="17" name="Shape 15"/>
            <p:cNvSpPr/>
            <p:nvPr/>
          </p:nvSpPr>
          <p:spPr>
            <a:xfrm>
              <a:off x="1024128" y="3340608"/>
              <a:ext cx="438912" cy="438912"/>
            </a:xfrm>
            <a:prstGeom prst="roundRect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16"/>
            <p:cNvSpPr/>
            <p:nvPr/>
          </p:nvSpPr>
          <p:spPr>
            <a:xfrm>
              <a:off x="1024128" y="3358896"/>
              <a:ext cx="438912" cy="43891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3</a:t>
              </a:r>
              <a:endParaRPr lang="en-US" sz="1400" dirty="0"/>
            </a:p>
          </p:txBody>
        </p:sp>
        <p:sp>
          <p:nvSpPr>
            <p:cNvPr id="19" name="Text 17"/>
            <p:cNvSpPr/>
            <p:nvPr/>
          </p:nvSpPr>
          <p:spPr>
            <a:xfrm>
              <a:off x="1572768" y="3340608"/>
              <a:ext cx="4187952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Confidentiality</a:t>
              </a:r>
              <a:endParaRPr lang="en-US" sz="2800" dirty="0"/>
            </a:p>
          </p:txBody>
        </p:sp>
        <p:sp>
          <p:nvSpPr>
            <p:cNvPr id="20" name="Text 18"/>
            <p:cNvSpPr/>
            <p:nvPr/>
          </p:nvSpPr>
          <p:spPr>
            <a:xfrm>
              <a:off x="1572768" y="3706368"/>
              <a:ext cx="4187952" cy="8991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De-identified examples; role-play stays in room.</a:t>
              </a:r>
              <a:endParaRPr lang="en-US" sz="2000" dirty="0"/>
            </a:p>
          </p:txBody>
        </p:sp>
      </p:grpSp>
      <p:sp>
        <p:nvSpPr>
          <p:cNvPr id="21" name="Shape 19"/>
          <p:cNvSpPr/>
          <p:nvPr/>
        </p:nvSpPr>
        <p:spPr>
          <a:xfrm>
            <a:off x="6263640" y="3139440"/>
            <a:ext cx="5120640" cy="158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8BCC34-1ED3-623D-D23F-188755BB3EE8}"/>
              </a:ext>
            </a:extLst>
          </p:cNvPr>
          <p:cNvGrpSpPr/>
          <p:nvPr/>
        </p:nvGrpSpPr>
        <p:grpSpPr>
          <a:xfrm>
            <a:off x="6464808" y="3340608"/>
            <a:ext cx="4736592" cy="1264920"/>
            <a:chOff x="6464808" y="3340608"/>
            <a:chExt cx="4736592" cy="1264920"/>
          </a:xfrm>
        </p:grpSpPr>
        <p:sp>
          <p:nvSpPr>
            <p:cNvPr id="22" name="Shape 20"/>
            <p:cNvSpPr/>
            <p:nvPr/>
          </p:nvSpPr>
          <p:spPr>
            <a:xfrm>
              <a:off x="6464808" y="3340608"/>
              <a:ext cx="438912" cy="438912"/>
            </a:xfrm>
            <a:prstGeom prst="roundRect">
              <a:avLst/>
            </a:prstGeom>
            <a:solidFill>
              <a:srgbClr val="1B998B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21"/>
            <p:cNvSpPr/>
            <p:nvPr/>
          </p:nvSpPr>
          <p:spPr>
            <a:xfrm>
              <a:off x="6464808" y="3358896"/>
              <a:ext cx="438912" cy="43891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4</a:t>
              </a:r>
              <a:endParaRPr lang="en-US" sz="1400" dirty="0"/>
            </a:p>
          </p:txBody>
        </p:sp>
        <p:sp>
          <p:nvSpPr>
            <p:cNvPr id="24" name="Text 22"/>
            <p:cNvSpPr/>
            <p:nvPr/>
          </p:nvSpPr>
          <p:spPr>
            <a:xfrm>
              <a:off x="7013448" y="3340608"/>
              <a:ext cx="4187952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Time discipline</a:t>
              </a:r>
              <a:endParaRPr lang="en-US" sz="2800" dirty="0"/>
            </a:p>
          </p:txBody>
        </p:sp>
        <p:sp>
          <p:nvSpPr>
            <p:cNvPr id="25" name="Text 23"/>
            <p:cNvSpPr/>
            <p:nvPr/>
          </p:nvSpPr>
          <p:spPr>
            <a:xfrm>
              <a:off x="7013448" y="3706368"/>
              <a:ext cx="4187952" cy="8991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Honor timer and role rotations.</a:t>
              </a:r>
              <a:endParaRPr lang="en-US" sz="2000" dirty="0"/>
            </a:p>
          </p:txBody>
        </p:sp>
      </p:grpSp>
      <p:sp>
        <p:nvSpPr>
          <p:cNvPr id="26" name="Shape 24"/>
          <p:cNvSpPr/>
          <p:nvPr/>
        </p:nvSpPr>
        <p:spPr>
          <a:xfrm>
            <a:off x="822960" y="5044440"/>
            <a:ext cx="5120640" cy="158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Shape 25"/>
          <p:cNvSpPr/>
          <p:nvPr/>
        </p:nvSpPr>
        <p:spPr>
          <a:xfrm>
            <a:off x="1024128" y="5245608"/>
            <a:ext cx="438912" cy="438912"/>
          </a:xfrm>
          <a:prstGeom prst="roundRect">
            <a:avLst/>
          </a:prstGeom>
          <a:solidFill>
            <a:srgbClr val="1B998B">
              <a:alpha val="9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1024128" y="5263896"/>
            <a:ext cx="438912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1572768" y="5245608"/>
            <a:ext cx="418795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2D4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Right to pause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1572768" y="5611368"/>
            <a:ext cx="4187952" cy="899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3313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Anyone can call “time-out” for coaching or repair.</a:t>
            </a:r>
            <a:endParaRPr lang="en-US" sz="1300" dirty="0"/>
          </a:p>
        </p:txBody>
      </p:sp>
      <p:sp>
        <p:nvSpPr>
          <p:cNvPr id="31" name="Shape 29"/>
          <p:cNvSpPr/>
          <p:nvPr/>
        </p:nvSpPr>
        <p:spPr>
          <a:xfrm>
            <a:off x="822960" y="5044440"/>
            <a:ext cx="10561320" cy="158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8346A0-E5DC-597F-3827-A463A645AEF0}"/>
              </a:ext>
            </a:extLst>
          </p:cNvPr>
          <p:cNvGrpSpPr/>
          <p:nvPr/>
        </p:nvGrpSpPr>
        <p:grpSpPr>
          <a:xfrm>
            <a:off x="1024128" y="5245608"/>
            <a:ext cx="10158984" cy="1264920"/>
            <a:chOff x="1024128" y="5245608"/>
            <a:chExt cx="10158984" cy="1264920"/>
          </a:xfrm>
        </p:grpSpPr>
        <p:sp>
          <p:nvSpPr>
            <p:cNvPr id="32" name="Shape 30"/>
            <p:cNvSpPr/>
            <p:nvPr/>
          </p:nvSpPr>
          <p:spPr>
            <a:xfrm>
              <a:off x="1024128" y="5245608"/>
              <a:ext cx="438912" cy="438912"/>
            </a:xfrm>
            <a:prstGeom prst="roundRect">
              <a:avLst/>
            </a:prstGeom>
            <a:solidFill>
              <a:srgbClr val="0B2D4D">
                <a:alpha val="90000"/>
              </a:srgbClr>
            </a:solidFill>
            <a:ln w="12700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 31"/>
            <p:cNvSpPr/>
            <p:nvPr/>
          </p:nvSpPr>
          <p:spPr>
            <a:xfrm>
              <a:off x="1024128" y="5263896"/>
              <a:ext cx="438912" cy="43891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chemeClr val="bg1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5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 32"/>
            <p:cNvSpPr/>
            <p:nvPr/>
          </p:nvSpPr>
          <p:spPr>
            <a:xfrm>
              <a:off x="1572768" y="5245608"/>
              <a:ext cx="9610344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Right to pause</a:t>
              </a:r>
              <a:endParaRPr lang="en-US" sz="2800" dirty="0"/>
            </a:p>
          </p:txBody>
        </p:sp>
        <p:sp>
          <p:nvSpPr>
            <p:cNvPr id="35" name="Text 33"/>
            <p:cNvSpPr/>
            <p:nvPr/>
          </p:nvSpPr>
          <p:spPr>
            <a:xfrm>
              <a:off x="1572768" y="5611368"/>
              <a:ext cx="9610344" cy="8991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Anyone can call “time-out” for coaching or repair.</a:t>
              </a:r>
              <a:endParaRPr lang="en-US" sz="20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52628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What supervision is (and is not)</a:t>
            </a:r>
            <a:endParaRPr lang="en-US" sz="32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1056132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6108192" y="1417320"/>
            <a:ext cx="0" cy="5029200"/>
          </a:xfrm>
          <a:prstGeom prst="line">
            <a:avLst/>
          </a:prstGeom>
          <a:noFill/>
          <a:ln w="25400">
            <a:solidFill>
              <a:srgbClr val="E6EA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52FA41-6E72-DF10-D638-C2D8000C70E2}"/>
              </a:ext>
            </a:extLst>
          </p:cNvPr>
          <p:cNvGrpSpPr/>
          <p:nvPr/>
        </p:nvGrpSpPr>
        <p:grpSpPr>
          <a:xfrm>
            <a:off x="1143000" y="1362456"/>
            <a:ext cx="4754880" cy="4992624"/>
            <a:chOff x="1143000" y="1362456"/>
            <a:chExt cx="4754880" cy="4992624"/>
          </a:xfrm>
        </p:grpSpPr>
        <p:sp>
          <p:nvSpPr>
            <p:cNvPr id="8" name="Text 6"/>
            <p:cNvSpPr/>
            <p:nvPr/>
          </p:nvSpPr>
          <p:spPr>
            <a:xfrm>
              <a:off x="1143000" y="1417320"/>
              <a:ext cx="4754880" cy="3657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36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Supervision is…</a:t>
              </a:r>
              <a:endParaRPr lang="en-US" sz="3600" dirty="0"/>
            </a:p>
          </p:txBody>
        </p:sp>
        <p:pic>
          <p:nvPicPr>
            <p:cNvPr id="9" name="Image 0" descr="preencoded.png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49240" y="1362456"/>
              <a:ext cx="384048" cy="384048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12" name="Text 8"/>
            <p:cNvSpPr/>
            <p:nvPr/>
          </p:nvSpPr>
          <p:spPr>
            <a:xfrm>
              <a:off x="1143000" y="1874520"/>
              <a:ext cx="4754880" cy="448056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90500" indent="-190500">
                <a:lnSpc>
                  <a:spcPct val="110000"/>
                </a:lnSpc>
                <a:buSzPct val="100000"/>
                <a:buChar char="•"/>
              </a:pPr>
              <a:r>
                <a:rPr lang="en-US" sz="28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Competency development + client protection</a:t>
              </a:r>
              <a:endParaRPr lang="en-US" sz="2800" dirty="0"/>
            </a:p>
            <a:p>
              <a:pPr marL="190500" indent="-190500">
                <a:lnSpc>
                  <a:spcPct val="110000"/>
                </a:lnSpc>
                <a:buSzPct val="100000"/>
                <a:buChar char="•"/>
              </a:pPr>
              <a:r>
                <a:rPr lang="en-US" sz="28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Supportive and evaluative</a:t>
              </a:r>
              <a:endParaRPr lang="en-US" sz="2800" dirty="0"/>
            </a:p>
            <a:p>
              <a:pPr marL="190500" indent="-190500">
                <a:lnSpc>
                  <a:spcPct val="110000"/>
                </a:lnSpc>
                <a:buSzPct val="100000"/>
                <a:buChar char="•"/>
              </a:pPr>
              <a:r>
                <a:rPr lang="en-US" sz="28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Structured learning relationship with accountability</a:t>
              </a:r>
              <a:endParaRPr lang="en-US" sz="2800" dirty="0"/>
            </a:p>
            <a:p>
              <a:pPr marL="190500" indent="-190500">
                <a:lnSpc>
                  <a:spcPct val="110000"/>
                </a:lnSpc>
                <a:buSzPct val="100000"/>
                <a:buChar char="•"/>
              </a:pPr>
              <a:r>
                <a:rPr lang="en-US" sz="28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Clear expectations, documentation, and feedback</a:t>
              </a:r>
              <a:endParaRPr lang="en-US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E49A6-8708-F0DD-BDF9-0893D04A2EC2}"/>
              </a:ext>
            </a:extLst>
          </p:cNvPr>
          <p:cNvGrpSpPr/>
          <p:nvPr/>
        </p:nvGrpSpPr>
        <p:grpSpPr>
          <a:xfrm>
            <a:off x="6446520" y="1362456"/>
            <a:ext cx="4754880" cy="4992624"/>
            <a:chOff x="6446520" y="1362456"/>
            <a:chExt cx="4754880" cy="4992624"/>
          </a:xfrm>
        </p:grpSpPr>
        <p:sp>
          <p:nvSpPr>
            <p:cNvPr id="10" name="Text 7"/>
            <p:cNvSpPr/>
            <p:nvPr/>
          </p:nvSpPr>
          <p:spPr>
            <a:xfrm>
              <a:off x="6446520" y="1417320"/>
              <a:ext cx="4754880" cy="3657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36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Supervision is not…</a:t>
              </a:r>
              <a:endParaRPr lang="en-US" sz="3600" dirty="0"/>
            </a:p>
          </p:txBody>
        </p:sp>
        <p:pic>
          <p:nvPicPr>
            <p:cNvPr id="11" name="Image 1" descr="preencoded.png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52760" y="1362456"/>
              <a:ext cx="384048" cy="384048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13" name="Text 9"/>
            <p:cNvSpPr/>
            <p:nvPr/>
          </p:nvSpPr>
          <p:spPr>
            <a:xfrm>
              <a:off x="6446520" y="1874520"/>
              <a:ext cx="4754880" cy="448056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90500" indent="-190500">
                <a:lnSpc>
                  <a:spcPct val="110000"/>
                </a:lnSpc>
                <a:buSzPct val="100000"/>
                <a:buChar char="•"/>
              </a:pPr>
              <a:r>
                <a:rPr lang="en-US" sz="28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Personal psychotherapy</a:t>
              </a:r>
              <a:endParaRPr lang="en-US" sz="2800" dirty="0"/>
            </a:p>
            <a:p>
              <a:pPr marL="190500" indent="-190500">
                <a:lnSpc>
                  <a:spcPct val="110000"/>
                </a:lnSpc>
                <a:buSzPct val="100000"/>
                <a:buChar char="•"/>
              </a:pPr>
              <a:r>
                <a:rPr lang="en-US" sz="28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Unstructured “consultation only” (no evaluation criteria)</a:t>
              </a:r>
              <a:endParaRPr lang="en-US" sz="2800" dirty="0"/>
            </a:p>
            <a:p>
              <a:pPr marL="190500" indent="-190500">
                <a:lnSpc>
                  <a:spcPct val="110000"/>
                </a:lnSpc>
                <a:buSzPct val="100000"/>
                <a:buChar char="•"/>
              </a:pPr>
              <a:r>
                <a:rPr lang="en-US" sz="28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Only support (avoiding standards)</a:t>
              </a:r>
              <a:endParaRPr lang="en-US" sz="2800" dirty="0"/>
            </a:p>
            <a:p>
              <a:pPr marL="190500" indent="-190500">
                <a:lnSpc>
                  <a:spcPct val="110000"/>
                </a:lnSpc>
                <a:buSzPct val="100000"/>
                <a:buChar char="•"/>
              </a:pPr>
              <a:r>
                <a:rPr lang="en-US" sz="28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Only policing (avoiding relationship)</a:t>
              </a:r>
              <a:endParaRPr lang="en-US" sz="28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7160" y="443484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Four roles of supervision (name the hat)</a:t>
            </a:r>
            <a:endParaRPr lang="en-US" sz="32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5120640" cy="25374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905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822960" y="1234440"/>
            <a:ext cx="73152" cy="2537460"/>
          </a:xfrm>
          <a:prstGeom prst="rect">
            <a:avLst/>
          </a:prstGeom>
          <a:solidFill>
            <a:srgbClr val="1B998B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30DF71-E639-1FE0-A1C4-6A994BB2BAEF}"/>
              </a:ext>
            </a:extLst>
          </p:cNvPr>
          <p:cNvGrpSpPr/>
          <p:nvPr/>
        </p:nvGrpSpPr>
        <p:grpSpPr>
          <a:xfrm>
            <a:off x="1024128" y="1399032"/>
            <a:ext cx="4718304" cy="2235708"/>
            <a:chOff x="1024128" y="1399032"/>
            <a:chExt cx="4718304" cy="2235708"/>
          </a:xfrm>
        </p:grpSpPr>
        <p:pic>
          <p:nvPicPr>
            <p:cNvPr id="8" name="Image 0" descr="preencoded.png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4128" y="1435608"/>
              <a:ext cx="402336" cy="402336"/>
            </a:xfrm>
            <a:prstGeom prst="rect">
              <a:avLst/>
            </a:prstGeom>
          </p:spPr>
        </p:pic>
        <p:sp>
          <p:nvSpPr>
            <p:cNvPr id="9" name="Text 6"/>
            <p:cNvSpPr/>
            <p:nvPr/>
          </p:nvSpPr>
          <p:spPr>
            <a:xfrm>
              <a:off x="1536192" y="1399032"/>
              <a:ext cx="4178808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Teacher</a:t>
              </a:r>
              <a:endParaRPr lang="en-US" sz="2800" dirty="0"/>
            </a:p>
          </p:txBody>
        </p:sp>
        <p:sp>
          <p:nvSpPr>
            <p:cNvPr id="10" name="Text 7"/>
            <p:cNvSpPr/>
            <p:nvPr/>
          </p:nvSpPr>
          <p:spPr>
            <a:xfrm>
              <a:off x="1024128" y="1783080"/>
              <a:ext cx="4718304" cy="185166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Skills instruction, modeling, corrective guidance, knowledge transfer.</a:t>
              </a:r>
              <a:endParaRPr lang="en-US" sz="2000" dirty="0"/>
            </a:p>
          </p:txBody>
        </p:sp>
      </p:grpSp>
      <p:sp>
        <p:nvSpPr>
          <p:cNvPr id="11" name="Shape 8"/>
          <p:cNvSpPr/>
          <p:nvPr/>
        </p:nvSpPr>
        <p:spPr>
          <a:xfrm>
            <a:off x="6263640" y="1234440"/>
            <a:ext cx="5120640" cy="25374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905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6263640" y="1234440"/>
            <a:ext cx="73152" cy="2537460"/>
          </a:xfrm>
          <a:prstGeom prst="rect">
            <a:avLst/>
          </a:prstGeom>
          <a:solidFill>
            <a:srgbClr val="F0B429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4D894C-D69B-35F6-FEB8-AF7B48F5D29E}"/>
              </a:ext>
            </a:extLst>
          </p:cNvPr>
          <p:cNvGrpSpPr/>
          <p:nvPr/>
        </p:nvGrpSpPr>
        <p:grpSpPr>
          <a:xfrm>
            <a:off x="6464808" y="1399032"/>
            <a:ext cx="4718304" cy="2235708"/>
            <a:chOff x="6464808" y="1399032"/>
            <a:chExt cx="4718304" cy="2235708"/>
          </a:xfrm>
        </p:grpSpPr>
        <p:pic>
          <p:nvPicPr>
            <p:cNvPr id="13" name="Image 1" descr="preencoded.png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64808" y="1435608"/>
              <a:ext cx="402336" cy="402336"/>
            </a:xfrm>
            <a:prstGeom prst="rect">
              <a:avLst/>
            </a:prstGeom>
          </p:spPr>
        </p:pic>
        <p:sp>
          <p:nvSpPr>
            <p:cNvPr id="14" name="Text 10"/>
            <p:cNvSpPr/>
            <p:nvPr/>
          </p:nvSpPr>
          <p:spPr>
            <a:xfrm>
              <a:off x="6976872" y="1399032"/>
              <a:ext cx="4178808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Counselor</a:t>
              </a:r>
              <a:endParaRPr lang="en-US" sz="2800" dirty="0"/>
            </a:p>
          </p:txBody>
        </p:sp>
        <p:sp>
          <p:nvSpPr>
            <p:cNvPr id="15" name="Text 11"/>
            <p:cNvSpPr/>
            <p:nvPr/>
          </p:nvSpPr>
          <p:spPr>
            <a:xfrm>
              <a:off x="6464808" y="1783080"/>
              <a:ext cx="4718304" cy="185166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Attend to supervisee affect as it impacts clinical work (stress, reactivity, burnout signals).</a:t>
              </a:r>
              <a:endParaRPr lang="en-US" sz="2000" dirty="0"/>
            </a:p>
          </p:txBody>
        </p:sp>
      </p:grpSp>
      <p:sp>
        <p:nvSpPr>
          <p:cNvPr id="16" name="Shape 12"/>
          <p:cNvSpPr/>
          <p:nvPr/>
        </p:nvSpPr>
        <p:spPr>
          <a:xfrm>
            <a:off x="822960" y="4091940"/>
            <a:ext cx="5120640" cy="25374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905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Shape 13"/>
          <p:cNvSpPr/>
          <p:nvPr/>
        </p:nvSpPr>
        <p:spPr>
          <a:xfrm>
            <a:off x="822960" y="4091940"/>
            <a:ext cx="73152" cy="2537460"/>
          </a:xfrm>
          <a:prstGeom prst="rect">
            <a:avLst/>
          </a:prstGeom>
          <a:solidFill>
            <a:srgbClr val="0B2D4D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DC9806-57BC-E034-8525-5CA4C4035525}"/>
              </a:ext>
            </a:extLst>
          </p:cNvPr>
          <p:cNvGrpSpPr/>
          <p:nvPr/>
        </p:nvGrpSpPr>
        <p:grpSpPr>
          <a:xfrm>
            <a:off x="1024128" y="4256532"/>
            <a:ext cx="4718304" cy="2235708"/>
            <a:chOff x="1024128" y="4256532"/>
            <a:chExt cx="4718304" cy="2235708"/>
          </a:xfrm>
        </p:grpSpPr>
        <p:pic>
          <p:nvPicPr>
            <p:cNvPr id="18" name="Image 2" descr="preencoded.png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4128" y="4293108"/>
              <a:ext cx="402336" cy="402336"/>
            </a:xfrm>
            <a:prstGeom prst="rect">
              <a:avLst/>
            </a:prstGeom>
          </p:spPr>
        </p:pic>
        <p:sp>
          <p:nvSpPr>
            <p:cNvPr id="19" name="Text 14"/>
            <p:cNvSpPr/>
            <p:nvPr/>
          </p:nvSpPr>
          <p:spPr>
            <a:xfrm>
              <a:off x="1536192" y="4256532"/>
              <a:ext cx="4178808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Consultant</a:t>
              </a:r>
              <a:endParaRPr lang="en-US" sz="2800" dirty="0"/>
            </a:p>
          </p:txBody>
        </p:sp>
        <p:sp>
          <p:nvSpPr>
            <p:cNvPr id="20" name="Text 15"/>
            <p:cNvSpPr/>
            <p:nvPr/>
          </p:nvSpPr>
          <p:spPr>
            <a:xfrm>
              <a:off x="1024128" y="4640580"/>
              <a:ext cx="4718304" cy="185166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Collaborative exploration, hypothesis generation, shared decision-making.</a:t>
              </a:r>
              <a:endParaRPr lang="en-US" sz="2000" dirty="0"/>
            </a:p>
          </p:txBody>
        </p:sp>
      </p:grpSp>
      <p:sp>
        <p:nvSpPr>
          <p:cNvPr id="21" name="Shape 16"/>
          <p:cNvSpPr/>
          <p:nvPr/>
        </p:nvSpPr>
        <p:spPr>
          <a:xfrm>
            <a:off x="6263640" y="4091940"/>
            <a:ext cx="5120640" cy="25374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905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Shape 17"/>
          <p:cNvSpPr/>
          <p:nvPr/>
        </p:nvSpPr>
        <p:spPr>
          <a:xfrm>
            <a:off x="6263640" y="4091940"/>
            <a:ext cx="73152" cy="2537460"/>
          </a:xfrm>
          <a:prstGeom prst="rect">
            <a:avLst/>
          </a:prstGeom>
          <a:solidFill>
            <a:srgbClr val="1B998B"/>
          </a:solidFill>
          <a:ln w="1270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7EDF8F-1BB4-AF78-37BE-7049C9D4F012}"/>
              </a:ext>
            </a:extLst>
          </p:cNvPr>
          <p:cNvGrpSpPr/>
          <p:nvPr/>
        </p:nvGrpSpPr>
        <p:grpSpPr>
          <a:xfrm>
            <a:off x="6464808" y="4256532"/>
            <a:ext cx="4718304" cy="2235708"/>
            <a:chOff x="6464808" y="4256532"/>
            <a:chExt cx="4718304" cy="2235708"/>
          </a:xfrm>
        </p:grpSpPr>
        <p:pic>
          <p:nvPicPr>
            <p:cNvPr id="23" name="Image 3" descr="preencoded.png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64808" y="4293108"/>
              <a:ext cx="402336" cy="402336"/>
            </a:xfrm>
            <a:prstGeom prst="rect">
              <a:avLst/>
            </a:prstGeom>
          </p:spPr>
        </p:pic>
        <p:sp>
          <p:nvSpPr>
            <p:cNvPr id="24" name="Text 18"/>
            <p:cNvSpPr/>
            <p:nvPr/>
          </p:nvSpPr>
          <p:spPr>
            <a:xfrm>
              <a:off x="6976872" y="4256532"/>
              <a:ext cx="4178808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Evaluator / Gatekeeper</a:t>
              </a:r>
              <a:endParaRPr lang="en-US" sz="2800" dirty="0"/>
            </a:p>
          </p:txBody>
        </p:sp>
        <p:sp>
          <p:nvSpPr>
            <p:cNvPr id="25" name="Text 19"/>
            <p:cNvSpPr/>
            <p:nvPr/>
          </p:nvSpPr>
          <p:spPr>
            <a:xfrm>
              <a:off x="6464808" y="4640580"/>
              <a:ext cx="4718304" cy="185166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Assess competence, ensure ethical/legal compliance, protect clients/public, document performance.</a:t>
              </a:r>
              <a:endParaRPr lang="en-US" sz="20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526280"/>
            <a:ext cx="2331720" cy="2331720"/>
          </a:xfrm>
          <a:prstGeom prst="ellipse">
            <a:avLst/>
          </a:prstGeom>
          <a:solidFill>
            <a:srgbClr val="BFEAE3">
              <a:alpha val="65000"/>
            </a:srgbClr>
          </a:solidFill>
          <a:ln w="12700">
            <a:solidFill>
              <a:srgbClr val="BFEAE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46920" y="868680"/>
            <a:ext cx="2331720" cy="2331720"/>
          </a:xfrm>
          <a:prstGeom prst="ellipse">
            <a:avLst/>
          </a:prstGeom>
          <a:solidFill>
            <a:srgbClr val="AFC1D0">
              <a:alpha val="45000"/>
            </a:srgbClr>
          </a:solidFill>
          <a:ln w="12700">
            <a:solidFill>
              <a:srgbClr val="AFC1D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61520" cy="713232"/>
          </a:xfrm>
          <a:prstGeom prst="rect">
            <a:avLst/>
          </a:prstGeom>
          <a:solidFill>
            <a:srgbClr val="0B2D4D"/>
          </a:solidFill>
          <a:ln w="12700">
            <a:solidFill>
              <a:srgbClr val="0B2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40080" y="155448"/>
            <a:ext cx="10881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Role clarity reduces conflict</a:t>
            </a:r>
            <a:endParaRPr lang="en-US" sz="36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512064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869136-211B-E25A-83E8-58E04DB0D487}"/>
              </a:ext>
            </a:extLst>
          </p:cNvPr>
          <p:cNvGrpSpPr/>
          <p:nvPr/>
        </p:nvGrpSpPr>
        <p:grpSpPr>
          <a:xfrm>
            <a:off x="1097280" y="1463040"/>
            <a:ext cx="4572000" cy="4892040"/>
            <a:chOff x="1097280" y="1463040"/>
            <a:chExt cx="4572000" cy="4892040"/>
          </a:xfrm>
        </p:grpSpPr>
        <p:sp>
          <p:nvSpPr>
            <p:cNvPr id="7" name="Text 5"/>
            <p:cNvSpPr/>
            <p:nvPr/>
          </p:nvSpPr>
          <p:spPr>
            <a:xfrm>
              <a:off x="1097280" y="1463040"/>
              <a:ext cx="4572000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When roles are implicit…</a:t>
              </a:r>
              <a:endParaRPr lang="en-US" sz="2800" dirty="0"/>
            </a:p>
          </p:txBody>
        </p:sp>
        <p:sp>
          <p:nvSpPr>
            <p:cNvPr id="8" name="Text 6"/>
            <p:cNvSpPr/>
            <p:nvPr/>
          </p:nvSpPr>
          <p:spPr>
            <a:xfrm>
              <a:off x="1097280" y="1874520"/>
              <a:ext cx="4572000" cy="448056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4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Evaluation feels surprising or personal</a:t>
              </a:r>
              <a:endParaRPr lang="en-US" sz="2400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4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Feedback gets avoided or becomes overly harsh</a:t>
              </a:r>
              <a:endParaRPr lang="en-US" sz="2400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4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Supervisee reports become vague (“I’m fine…”)</a:t>
              </a:r>
              <a:endParaRPr lang="en-US" sz="2400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4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Standards (risk, notes, ethics) are inconsistently enforced</a:t>
              </a:r>
              <a:endParaRPr lang="en-US" sz="2400" dirty="0"/>
            </a:p>
          </p:txBody>
        </p:sp>
      </p:grpSp>
      <p:sp>
        <p:nvSpPr>
          <p:cNvPr id="9" name="Shape 7"/>
          <p:cNvSpPr/>
          <p:nvPr/>
        </p:nvSpPr>
        <p:spPr>
          <a:xfrm>
            <a:off x="6263640" y="1234440"/>
            <a:ext cx="5120640" cy="53949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6EAF0"/>
            </a:solidFill>
            <a:prstDash val="solid"/>
          </a:ln>
          <a:effectLst>
            <a:outerShdw blurRad="38100" dist="1524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1F9CC0-0CCC-3A9C-2061-B6C1068D2B68}"/>
              </a:ext>
            </a:extLst>
          </p:cNvPr>
          <p:cNvGrpSpPr/>
          <p:nvPr/>
        </p:nvGrpSpPr>
        <p:grpSpPr>
          <a:xfrm>
            <a:off x="6537960" y="1463040"/>
            <a:ext cx="4572000" cy="4892040"/>
            <a:chOff x="6537960" y="1463040"/>
            <a:chExt cx="4572000" cy="4892040"/>
          </a:xfrm>
        </p:grpSpPr>
        <p:sp>
          <p:nvSpPr>
            <p:cNvPr id="10" name="Text 8"/>
            <p:cNvSpPr/>
            <p:nvPr/>
          </p:nvSpPr>
          <p:spPr>
            <a:xfrm>
              <a:off x="6537960" y="1463040"/>
              <a:ext cx="4572000" cy="3200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0B2D4D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Make it explicit…</a:t>
              </a:r>
              <a:endParaRPr lang="en-US" sz="2800" dirty="0"/>
            </a:p>
          </p:txBody>
        </p:sp>
        <p:sp>
          <p:nvSpPr>
            <p:cNvPr id="11" name="Text 9"/>
            <p:cNvSpPr/>
            <p:nvPr/>
          </p:nvSpPr>
          <p:spPr>
            <a:xfrm>
              <a:off x="6537960" y="1874520"/>
              <a:ext cx="4572000" cy="448056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4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Name the role: “teacher hat” vs “evaluator mode”</a:t>
              </a:r>
              <a:endParaRPr lang="en-US" sz="2400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4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Use a 5-minute micro-contract (agenda + expectations)</a:t>
              </a:r>
              <a:endParaRPr lang="en-US" sz="2400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4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State what is being evaluated and how often</a:t>
              </a:r>
              <a:endParaRPr lang="en-US" sz="2400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4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Use structured feedback with next steps</a:t>
              </a:r>
              <a:endParaRPr lang="en-US" sz="2400" dirty="0"/>
            </a:p>
            <a:p>
              <a:pPr marL="177800" indent="-177800">
                <a:lnSpc>
                  <a:spcPct val="110000"/>
                </a:lnSpc>
                <a:buSzPct val="100000"/>
                <a:buChar char="•"/>
              </a:pPr>
              <a:r>
                <a:rPr lang="en-US" sz="2400" dirty="0">
                  <a:solidFill>
                    <a:srgbClr val="23313F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Document expectations and follow-through consistently</a:t>
              </a:r>
              <a:endParaRPr lang="en-US" sz="24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3843</TotalTime>
  <Words>1752</Words>
  <Application>Microsoft Office PowerPoint</Application>
  <PresentationFormat>Widescreen</PresentationFormat>
  <Paragraphs>304</Paragraphs>
  <Slides>24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Clinical Mental Health Supervision Course</dc:creator>
  <cp:lastModifiedBy>Meg Robertson</cp:lastModifiedBy>
  <cp:revision>2</cp:revision>
  <cp:lastPrinted>2026-01-25T15:56:16Z</cp:lastPrinted>
  <dcterms:created xsi:type="dcterms:W3CDTF">2026-01-23T00:28:24Z</dcterms:created>
  <dcterms:modified xsi:type="dcterms:W3CDTF">2026-01-25T17:47:23Z</dcterms:modified>
</cp:coreProperties>
</file>